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82"/>
  </p:notesMasterIdLst>
  <p:sldIdLst>
    <p:sldId id="256" r:id="rId2"/>
    <p:sldId id="349" r:id="rId3"/>
    <p:sldId id="260" r:id="rId4"/>
    <p:sldId id="259" r:id="rId5"/>
    <p:sldId id="262" r:id="rId6"/>
    <p:sldId id="261" r:id="rId7"/>
    <p:sldId id="264" r:id="rId8"/>
    <p:sldId id="263" r:id="rId9"/>
    <p:sldId id="268" r:id="rId10"/>
    <p:sldId id="297" r:id="rId11"/>
    <p:sldId id="298" r:id="rId12"/>
    <p:sldId id="299" r:id="rId13"/>
    <p:sldId id="300" r:id="rId14"/>
    <p:sldId id="301" r:id="rId15"/>
    <p:sldId id="302" r:id="rId16"/>
    <p:sldId id="303" r:id="rId17"/>
    <p:sldId id="306" r:id="rId18"/>
    <p:sldId id="307" r:id="rId19"/>
    <p:sldId id="308" r:id="rId20"/>
    <p:sldId id="309" r:id="rId21"/>
    <p:sldId id="310" r:id="rId22"/>
    <p:sldId id="311" r:id="rId23"/>
    <p:sldId id="312" r:id="rId24"/>
    <p:sldId id="313" r:id="rId25"/>
    <p:sldId id="314" r:id="rId26"/>
    <p:sldId id="315" r:id="rId27"/>
    <p:sldId id="357" r:id="rId28"/>
    <p:sldId id="358" r:id="rId29"/>
    <p:sldId id="316" r:id="rId30"/>
    <p:sldId id="317" r:id="rId31"/>
    <p:sldId id="318" r:id="rId32"/>
    <p:sldId id="360" r:id="rId33"/>
    <p:sldId id="359" r:id="rId34"/>
    <p:sldId id="319" r:id="rId35"/>
    <p:sldId id="361" r:id="rId36"/>
    <p:sldId id="362" r:id="rId37"/>
    <p:sldId id="363" r:id="rId38"/>
    <p:sldId id="364" r:id="rId39"/>
    <p:sldId id="367" r:id="rId40"/>
    <p:sldId id="368" r:id="rId41"/>
    <p:sldId id="369" r:id="rId42"/>
    <p:sldId id="370" r:id="rId43"/>
    <p:sldId id="371" r:id="rId44"/>
    <p:sldId id="372" r:id="rId45"/>
    <p:sldId id="373" r:id="rId46"/>
    <p:sldId id="375" r:id="rId47"/>
    <p:sldId id="376" r:id="rId48"/>
    <p:sldId id="374" r:id="rId49"/>
    <p:sldId id="377" r:id="rId50"/>
    <p:sldId id="378" r:id="rId51"/>
    <p:sldId id="379" r:id="rId52"/>
    <p:sldId id="380" r:id="rId53"/>
    <p:sldId id="381" r:id="rId54"/>
    <p:sldId id="384" r:id="rId55"/>
    <p:sldId id="383" r:id="rId56"/>
    <p:sldId id="382" r:id="rId57"/>
    <p:sldId id="385" r:id="rId58"/>
    <p:sldId id="386" r:id="rId59"/>
    <p:sldId id="387" r:id="rId60"/>
    <p:sldId id="388" r:id="rId61"/>
    <p:sldId id="389" r:id="rId62"/>
    <p:sldId id="391" r:id="rId63"/>
    <p:sldId id="392" r:id="rId64"/>
    <p:sldId id="390" r:id="rId65"/>
    <p:sldId id="393" r:id="rId66"/>
    <p:sldId id="394" r:id="rId67"/>
    <p:sldId id="395" r:id="rId68"/>
    <p:sldId id="396" r:id="rId69"/>
    <p:sldId id="397" r:id="rId70"/>
    <p:sldId id="398" r:id="rId71"/>
    <p:sldId id="399" r:id="rId72"/>
    <p:sldId id="400" r:id="rId73"/>
    <p:sldId id="401" r:id="rId74"/>
    <p:sldId id="402" r:id="rId75"/>
    <p:sldId id="403" r:id="rId76"/>
    <p:sldId id="404" r:id="rId77"/>
    <p:sldId id="405" r:id="rId78"/>
    <p:sldId id="406" r:id="rId79"/>
    <p:sldId id="407" r:id="rId80"/>
    <p:sldId id="408" r:id="rId81"/>
  </p:sldIdLst>
  <p:sldSz cx="7559675" cy="5327650"/>
  <p:notesSz cx="6858000" cy="9144000"/>
  <p:embeddedFontLst>
    <p:embeddedFont>
      <p:font typeface="Calibri" panose="020F0502020204030204" pitchFamily="34" charset="0"/>
      <p:regular r:id="rId83"/>
      <p:bold r:id="rId84"/>
      <p:italic r:id="rId85"/>
      <p:boldItalic r:id="rId86"/>
    </p:embeddedFont>
    <p:embeddedFont>
      <p:font typeface="Calibri Light" panose="020F0302020204030204" pitchFamily="34" charset="0"/>
      <p:regular r:id="rId87"/>
      <p:italic r:id="rId88"/>
    </p:embeddedFont>
    <p:embeddedFont>
      <p:font typeface="Marvel" pitchFamily="2" charset="0"/>
      <p:regular r:id="rId89"/>
    </p:embeddedFont>
    <p:embeddedFont>
      <p:font typeface="Ubuntu" panose="020B0504030602030204" pitchFamily="34" charset="0"/>
      <p:regular r:id="rId90"/>
      <p:bold r:id="rId91"/>
      <p:italic r:id="rId92"/>
      <p:boldItalic r:id="rId93"/>
    </p:embeddedFont>
    <p:embeddedFont>
      <p:font typeface="Ubuntu Light" panose="020B0304030602030204" pitchFamily="34" charset="0"/>
      <p:regular r:id="rId94"/>
      <p:italic r:id="rId9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445"/>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32"/>
    <p:restoredTop sz="96327"/>
  </p:normalViewPr>
  <p:slideViewPr>
    <p:cSldViewPr snapToGrid="0" snapToObjects="1">
      <p:cViewPr varScale="1">
        <p:scale>
          <a:sx n="159" d="100"/>
          <a:sy n="159" d="100"/>
        </p:scale>
        <p:origin x="13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2.fntdata"/><Relationship Id="rId89" Type="http://schemas.openxmlformats.org/officeDocument/2006/relationships/font" Target="fonts/font7.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8.fntdata"/><Relationship Id="rId95" Type="http://schemas.openxmlformats.org/officeDocument/2006/relationships/font" Target="fonts/font13.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font" Target="fonts/font1.fntdata"/><Relationship Id="rId88" Type="http://schemas.openxmlformats.org/officeDocument/2006/relationships/font" Target="fonts/font6.fntdata"/><Relationship Id="rId91" Type="http://schemas.openxmlformats.org/officeDocument/2006/relationships/font" Target="fonts/font9.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font" Target="fonts/font4.fntdata"/><Relationship Id="rId94" Type="http://schemas.openxmlformats.org/officeDocument/2006/relationships/font" Target="fonts/font12.fntdata"/><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10.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5.fntdata"/><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11.fntdata"/><Relationship Id="rId98"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6-19T12:42:23.533"/>
    </inkml:context>
    <inkml:brush xml:id="br0">
      <inkml:brushProperty name="width" value="0.05" units="cm"/>
      <inkml:brushProperty name="height" value="0.05" units="cm"/>
    </inkml:brush>
  </inkml:definitions>
  <inkml:trace contextRef="#ctx0" brushRef="#br0">18 36 511,'0'0'0,"-3"-7"0,-1-1 0,0 0 512,1 2 96,3 6 32,-4-7 0,4 7-512,0 0-128,0 0 0,0 0 0</inkml:trace>
</inkml:ink>
</file>

<file path=ppt/media/image1.jpg>
</file>

<file path=ppt/media/image2.png>
</file>

<file path=ppt/media/image3.png>
</file>

<file path=ppt/media/image4.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23/05/2021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357363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11</a:t>
            </a:fld>
            <a:endParaRPr lang="en-NL"/>
          </a:p>
        </p:txBody>
      </p:sp>
    </p:spTree>
    <p:extLst>
      <p:ext uri="{BB962C8B-B14F-4D97-AF65-F5344CB8AC3E}">
        <p14:creationId xmlns:p14="http://schemas.microsoft.com/office/powerpoint/2010/main" val="2588350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13</a:t>
            </a:fld>
            <a:endParaRPr lang="en-NL"/>
          </a:p>
        </p:txBody>
      </p:sp>
    </p:spTree>
    <p:extLst>
      <p:ext uri="{BB962C8B-B14F-4D97-AF65-F5344CB8AC3E}">
        <p14:creationId xmlns:p14="http://schemas.microsoft.com/office/powerpoint/2010/main" val="3141997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19</a:t>
            </a:fld>
            <a:endParaRPr lang="en-NL"/>
          </a:p>
        </p:txBody>
      </p:sp>
    </p:spTree>
    <p:extLst>
      <p:ext uri="{BB962C8B-B14F-4D97-AF65-F5344CB8AC3E}">
        <p14:creationId xmlns:p14="http://schemas.microsoft.com/office/powerpoint/2010/main" val="211584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240114D0-54EC-2541-891C-414F49E4331F}" type="slidenum">
              <a:rPr lang="en-NL" smtClean="0"/>
              <a:t>35</a:t>
            </a:fld>
            <a:endParaRPr lang="en-NL"/>
          </a:p>
        </p:txBody>
      </p:sp>
    </p:spTree>
    <p:extLst>
      <p:ext uri="{BB962C8B-B14F-4D97-AF65-F5344CB8AC3E}">
        <p14:creationId xmlns:p14="http://schemas.microsoft.com/office/powerpoint/2010/main" val="2030572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23/05/2021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23/05/2021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23/05/2021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23/05/2021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23/05/2021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23/05/2021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23/05/2021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23/05/2021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4663318" y="2963532"/>
            <a:ext cx="2690434" cy="2421864"/>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0092" y="540895"/>
            <a:ext cx="3857406" cy="1631215"/>
            <a:chOff x="2149311" y="3495522"/>
            <a:chExt cx="3364940" cy="1192814"/>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A62C39A-22C9-7F44-A975-1A5B25AC65E1}"/>
                </a:ext>
              </a:extLst>
            </p:cNvPr>
            <p:cNvSpPr txBox="1"/>
            <p:nvPr/>
          </p:nvSpPr>
          <p:spPr>
            <a:xfrm>
              <a:off x="2196272"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PRODUCT</a:t>
              </a: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727722" y="1855924"/>
            <a:ext cx="5246875" cy="1631216"/>
            <a:chOff x="2147752" y="3614628"/>
            <a:chExt cx="3606338" cy="1770905"/>
          </a:xfrm>
        </p:grpSpPr>
        <p:sp>
          <p:nvSpPr>
            <p:cNvPr id="10" name="Rectangle 9">
              <a:extLst>
                <a:ext uri="{FF2B5EF4-FFF2-40B4-BE49-F238E27FC236}">
                  <a16:creationId xmlns:a16="http://schemas.microsoft.com/office/drawing/2014/main" id="{A70C874D-E8D2-3346-A10E-4A14DC716305}"/>
                </a:ext>
              </a:extLst>
            </p:cNvPr>
            <p:cNvSpPr/>
            <p:nvPr/>
          </p:nvSpPr>
          <p:spPr>
            <a:xfrm>
              <a:off x="2147752" y="3737176"/>
              <a:ext cx="3487888" cy="12763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E48F9ECE-CD24-3E4A-BCBB-96D257CED6D0}"/>
                </a:ext>
              </a:extLst>
            </p:cNvPr>
            <p:cNvSpPr txBox="1"/>
            <p:nvPr/>
          </p:nvSpPr>
          <p:spPr>
            <a:xfrm>
              <a:off x="2187738" y="3614628"/>
              <a:ext cx="3566352" cy="1770905"/>
            </a:xfrm>
            <a:prstGeom prst="rect">
              <a:avLst/>
            </a:prstGeom>
            <a:noFill/>
          </p:spPr>
          <p:txBody>
            <a:bodyPr wrap="square" rtlCol="0">
              <a:spAutoFit/>
            </a:bodyPr>
            <a:lstStyle/>
            <a:p>
              <a:r>
                <a:rPr lang="en-NL" sz="10000" dirty="0">
                  <a:solidFill>
                    <a:schemeClr val="bg1"/>
                  </a:solidFill>
                  <a:latin typeface="Marvel" pitchFamily="2" charset="0"/>
                </a:rPr>
                <a:t>MANAGEMENT</a:t>
              </a:r>
            </a:p>
          </p:txBody>
        </p:sp>
      </p:grpSp>
      <p:grpSp>
        <p:nvGrpSpPr>
          <p:cNvPr id="14" name="Group 13">
            <a:extLst>
              <a:ext uri="{FF2B5EF4-FFF2-40B4-BE49-F238E27FC236}">
                <a16:creationId xmlns:a16="http://schemas.microsoft.com/office/drawing/2014/main" id="{AF0DEB52-07E8-FB4F-9F8B-AEC172B76B3B}"/>
              </a:ext>
            </a:extLst>
          </p:cNvPr>
          <p:cNvGrpSpPr/>
          <p:nvPr/>
        </p:nvGrpSpPr>
        <p:grpSpPr>
          <a:xfrm>
            <a:off x="716537" y="3097042"/>
            <a:ext cx="3514500" cy="1631215"/>
            <a:chOff x="2138971" y="3495522"/>
            <a:chExt cx="3317979" cy="1192814"/>
          </a:xfrm>
        </p:grpSpPr>
        <p:sp>
          <p:nvSpPr>
            <p:cNvPr id="15" name="Rectangle 14">
              <a:extLst>
                <a:ext uri="{FF2B5EF4-FFF2-40B4-BE49-F238E27FC236}">
                  <a16:creationId xmlns:a16="http://schemas.microsoft.com/office/drawing/2014/main" id="{691E11CE-3D65-A242-96DD-FD44759521E6}"/>
                </a:ext>
              </a:extLst>
            </p:cNvPr>
            <p:cNvSpPr/>
            <p:nvPr/>
          </p:nvSpPr>
          <p:spPr>
            <a:xfrm>
              <a:off x="2149311" y="3619894"/>
              <a:ext cx="3164111"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TextBox 15">
              <a:extLst>
                <a:ext uri="{FF2B5EF4-FFF2-40B4-BE49-F238E27FC236}">
                  <a16:creationId xmlns:a16="http://schemas.microsoft.com/office/drawing/2014/main" id="{B58490D3-1B73-8F45-AC60-C800B0A860C7}"/>
                </a:ext>
              </a:extLst>
            </p:cNvPr>
            <p:cNvSpPr txBox="1"/>
            <p:nvPr/>
          </p:nvSpPr>
          <p:spPr>
            <a:xfrm>
              <a:off x="2138971" y="3495522"/>
              <a:ext cx="3317979" cy="1192814"/>
            </a:xfrm>
            <a:prstGeom prst="rect">
              <a:avLst/>
            </a:prstGeom>
            <a:noFill/>
          </p:spPr>
          <p:txBody>
            <a:bodyPr wrap="square" rtlCol="0">
              <a:spAutoFit/>
            </a:bodyPr>
            <a:lstStyle/>
            <a:p>
              <a:r>
                <a:rPr lang="en-NL" sz="10000" dirty="0">
                  <a:solidFill>
                    <a:schemeClr val="bg1"/>
                  </a:solidFill>
                  <a:latin typeface="Marvel" pitchFamily="2" charset="0"/>
                </a:rPr>
                <a:t>@SCALE</a:t>
              </a: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027126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921BC4CF-B685-B043-85A0-DF0E184F9DBF}"/>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0523888E-9B06-8046-A2BE-6123694EE11E}"/>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F35F3B9E-B896-7547-8FF3-C77E69DFE116}"/>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Roadmap(s)</a:t>
              </a:r>
            </a:p>
          </p:txBody>
        </p:sp>
        <p:sp>
          <p:nvSpPr>
            <p:cNvPr id="20" name="Diamond 19">
              <a:extLst>
                <a:ext uri="{FF2B5EF4-FFF2-40B4-BE49-F238E27FC236}">
                  <a16:creationId xmlns:a16="http://schemas.microsoft.com/office/drawing/2014/main" id="{29B8A6F0-B0C1-B44D-8BDC-B0141804ACD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E3E67A30-883E-9442-9A67-BA9E2F50D834}"/>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49994304-6B00-2042-95C8-4ADD13CF470B}"/>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41051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82205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9D7C902-C963-884A-8E77-7FF50F8FFAE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4" name="TextBox 3">
            <a:extLst>
              <a:ext uri="{FF2B5EF4-FFF2-40B4-BE49-F238E27FC236}">
                <a16:creationId xmlns:a16="http://schemas.microsoft.com/office/drawing/2014/main" id="{04A1D98C-6844-1047-AE20-4C0289E1FAD6}"/>
              </a:ext>
            </a:extLst>
          </p:cNvPr>
          <p:cNvSpPr txBox="1"/>
          <p:nvPr/>
        </p:nvSpPr>
        <p:spPr>
          <a:xfrm>
            <a:off x="953214" y="1566293"/>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Product Vision and Strategy</a:t>
            </a:r>
          </a:p>
        </p:txBody>
      </p:sp>
      <p:sp>
        <p:nvSpPr>
          <p:cNvPr id="20" name="Diamond 19">
            <a:extLst>
              <a:ext uri="{FF2B5EF4-FFF2-40B4-BE49-F238E27FC236}">
                <a16:creationId xmlns:a16="http://schemas.microsoft.com/office/drawing/2014/main" id="{10A730E9-3F5E-B549-9374-D311210C4F11}"/>
              </a:ext>
            </a:extLst>
          </p:cNvPr>
          <p:cNvSpPr/>
          <p:nvPr/>
        </p:nvSpPr>
        <p:spPr>
          <a:xfrm>
            <a:off x="2854908" y="351233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21" name="Diamond 20">
            <a:extLst>
              <a:ext uri="{FF2B5EF4-FFF2-40B4-BE49-F238E27FC236}">
                <a16:creationId xmlns:a16="http://schemas.microsoft.com/office/drawing/2014/main" id="{C5CF28BB-8BFD-0C43-BEEB-CC4996CE0757}"/>
              </a:ext>
            </a:extLst>
          </p:cNvPr>
          <p:cNvSpPr/>
          <p:nvPr/>
        </p:nvSpPr>
        <p:spPr>
          <a:xfrm>
            <a:off x="3504742"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Diamond 21">
            <a:extLst>
              <a:ext uri="{FF2B5EF4-FFF2-40B4-BE49-F238E27FC236}">
                <a16:creationId xmlns:a16="http://schemas.microsoft.com/office/drawing/2014/main" id="{0045BB75-D6CE-E74F-97AD-2FA1C17D083A}"/>
              </a:ext>
            </a:extLst>
          </p:cNvPr>
          <p:cNvSpPr/>
          <p:nvPr/>
        </p:nvSpPr>
        <p:spPr>
          <a:xfrm>
            <a:off x="4154576" y="350255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022749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60017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9B185FE-3AE0-CE40-B1F3-D555FE49D8BB}"/>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8311C672-BAD9-D34A-A5E4-8584946AEAE2}"/>
              </a:ext>
            </a:extLst>
          </p:cNvPr>
          <p:cNvGrpSpPr/>
          <p:nvPr/>
        </p:nvGrpSpPr>
        <p:grpSpPr>
          <a:xfrm>
            <a:off x="883470" y="1512188"/>
            <a:ext cx="5792732" cy="2303274"/>
            <a:chOff x="883470" y="1463944"/>
            <a:chExt cx="5792732" cy="2303274"/>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46394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Align with Stakeholders</a:t>
              </a:r>
            </a:p>
          </p:txBody>
        </p:sp>
        <p:sp>
          <p:nvSpPr>
            <p:cNvPr id="10" name="Diamond 9">
              <a:extLst>
                <a:ext uri="{FF2B5EF4-FFF2-40B4-BE49-F238E27FC236}">
                  <a16:creationId xmlns:a16="http://schemas.microsoft.com/office/drawing/2014/main" id="{BF9EC923-CD52-C143-91C2-D0C47844DA3B}"/>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11DB0A3-F75A-2748-9280-944CA77FD465}"/>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EFDAF4A-11F8-4547-896A-43CC96CEB33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01774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77165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3C24A9FC-738A-E948-888B-574014D0927C}"/>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3" name="Group 2">
            <a:extLst>
              <a:ext uri="{FF2B5EF4-FFF2-40B4-BE49-F238E27FC236}">
                <a16:creationId xmlns:a16="http://schemas.microsoft.com/office/drawing/2014/main" id="{6BC9FE46-1C12-1744-869F-2A1954FBBEB9}"/>
              </a:ext>
            </a:extLst>
          </p:cNvPr>
          <p:cNvGrpSpPr/>
          <p:nvPr/>
        </p:nvGrpSpPr>
        <p:grpSpPr>
          <a:xfrm>
            <a:off x="866556" y="1221651"/>
            <a:ext cx="5826561" cy="2419129"/>
            <a:chOff x="772153" y="1360938"/>
            <a:chExt cx="5826561" cy="2419129"/>
          </a:xfrm>
        </p:grpSpPr>
        <p:sp>
          <p:nvSpPr>
            <p:cNvPr id="6" name="TextBox 5">
              <a:extLst>
                <a:ext uri="{FF2B5EF4-FFF2-40B4-BE49-F238E27FC236}">
                  <a16:creationId xmlns:a16="http://schemas.microsoft.com/office/drawing/2014/main" id="{009EAD6C-D563-D744-AFCA-AE8CA95E6630}"/>
                </a:ext>
              </a:extLst>
            </p:cNvPr>
            <p:cNvSpPr txBox="1"/>
            <p:nvPr/>
          </p:nvSpPr>
          <p:spPr>
            <a:xfrm>
              <a:off x="805982" y="1360938"/>
              <a:ext cx="5792732" cy="861774"/>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p:txBody>
        </p:sp>
        <p:sp>
          <p:nvSpPr>
            <p:cNvPr id="4" name="TextBox 3">
              <a:extLst>
                <a:ext uri="{FF2B5EF4-FFF2-40B4-BE49-F238E27FC236}">
                  <a16:creationId xmlns:a16="http://schemas.microsoft.com/office/drawing/2014/main" id="{88A30269-D0EB-7B4C-B477-E01E4574E33E}"/>
                </a:ext>
              </a:extLst>
            </p:cNvPr>
            <p:cNvSpPr txBox="1"/>
            <p:nvPr/>
          </p:nvSpPr>
          <p:spPr>
            <a:xfrm>
              <a:off x="772153" y="2096627"/>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Epics</a:t>
              </a:r>
            </a:p>
          </p:txBody>
        </p:sp>
        <p:sp>
          <p:nvSpPr>
            <p:cNvPr id="11" name="Diamond 10">
              <a:extLst>
                <a:ext uri="{FF2B5EF4-FFF2-40B4-BE49-F238E27FC236}">
                  <a16:creationId xmlns:a16="http://schemas.microsoft.com/office/drawing/2014/main" id="{03BDDDED-6802-4A40-9C6E-CE6DB781899E}"/>
                </a:ext>
              </a:extLst>
            </p:cNvPr>
            <p:cNvSpPr/>
            <p:nvPr/>
          </p:nvSpPr>
          <p:spPr>
            <a:xfrm>
              <a:off x="2743590" y="322987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CDC72D21-46AD-6F4E-8F0B-40421938DA7E}"/>
                </a:ext>
              </a:extLst>
            </p:cNvPr>
            <p:cNvSpPr/>
            <p:nvPr/>
          </p:nvSpPr>
          <p:spPr>
            <a:xfrm>
              <a:off x="3393424"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Diamond 12">
              <a:extLst>
                <a:ext uri="{FF2B5EF4-FFF2-40B4-BE49-F238E27FC236}">
                  <a16:creationId xmlns:a16="http://schemas.microsoft.com/office/drawing/2014/main" id="{32C05A21-B0BF-DC40-ADF2-E5DF56246586}"/>
                </a:ext>
              </a:extLst>
            </p:cNvPr>
            <p:cNvSpPr/>
            <p:nvPr/>
          </p:nvSpPr>
          <p:spPr>
            <a:xfrm>
              <a:off x="4043258" y="3220105"/>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3808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990193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04CB84C5-9CEF-0B4C-A30F-8552B621ACE1}"/>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6D474F51-8CD4-BE40-BB2E-BC1101989427}"/>
              </a:ext>
            </a:extLst>
          </p:cNvPr>
          <p:cNvGrpSpPr/>
          <p:nvPr/>
        </p:nvGrpSpPr>
        <p:grpSpPr>
          <a:xfrm>
            <a:off x="712956" y="1432609"/>
            <a:ext cx="6133762" cy="2462432"/>
            <a:chOff x="712955" y="1304786"/>
            <a:chExt cx="613376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712955" y="1304786"/>
              <a:ext cx="613376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Order the</a:t>
              </a:r>
            </a:p>
            <a:p>
              <a:pPr algn="ctr"/>
              <a:r>
                <a:rPr lang="en-NL" sz="5000" b="1" dirty="0">
                  <a:solidFill>
                    <a:schemeClr val="bg1"/>
                  </a:solidFill>
                  <a:latin typeface="Ubuntu" panose="020B0504030602030204" pitchFamily="34" charset="0"/>
                </a:rPr>
                <a:t>Product Backlog</a:t>
              </a:r>
            </a:p>
          </p:txBody>
        </p:sp>
        <p:sp>
          <p:nvSpPr>
            <p:cNvPr id="10" name="Diamond 9">
              <a:extLst>
                <a:ext uri="{FF2B5EF4-FFF2-40B4-BE49-F238E27FC236}">
                  <a16:creationId xmlns:a16="http://schemas.microsoft.com/office/drawing/2014/main" id="{04B27ABF-7C40-D04C-9ECC-6FE20656663A}"/>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B8C10F54-C87D-5744-8035-A30366556BF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2FBFC88-2C68-704D-8F06-5F3A682456F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3418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1"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5185553" y="3694952"/>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a:blip r:embed="rId4"/>
          <a:stretch>
            <a:fillRect/>
          </a:stretch>
        </p:blipFill>
        <p:spPr>
          <a:xfrm>
            <a:off x="4831258" y="-335113"/>
            <a:ext cx="2268599" cy="2232403"/>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4441960" y="1366749"/>
            <a:ext cx="2892419" cy="2446824"/>
          </a:xfrm>
          <a:prstGeom prst="rect">
            <a:avLst/>
          </a:prstGeom>
        </p:spPr>
        <p:txBody>
          <a:bodyPr wrap="square">
            <a:spAutoFit/>
          </a:bodyPr>
          <a:lstStyle/>
          <a:p>
            <a:pPr algn="ctr"/>
            <a:r>
              <a:rPr lang="en-GB" sz="900" b="1" dirty="0">
                <a:solidFill>
                  <a:schemeClr val="bg1"/>
                </a:solidFill>
                <a:latin typeface="Ubuntu Light" panose="020B0304030602030204" pitchFamily="34" charset="0"/>
              </a:rPr>
              <a:t>Scrum</a:t>
            </a:r>
            <a:r>
              <a:rPr lang="en-GB" sz="900" dirty="0">
                <a:solidFill>
                  <a:schemeClr val="bg1"/>
                </a:solidFill>
                <a:latin typeface="Ubuntu Light" panose="020B0304030602030204" pitchFamily="34" charset="0"/>
              </a:rPr>
              <a:t> </a:t>
            </a:r>
            <a:r>
              <a:rPr lang="en-GB" sz="900" b="1" dirty="0">
                <a:solidFill>
                  <a:schemeClr val="bg1"/>
                </a:solidFill>
                <a:latin typeface="Ubuntu Light" panose="020B0304030602030204" pitchFamily="34" charset="0"/>
              </a:rPr>
              <a:t>Facilitators</a:t>
            </a:r>
            <a:r>
              <a:rPr lang="en-GB" sz="900" dirty="0">
                <a:solidFill>
                  <a:schemeClr val="bg1"/>
                </a:solidFill>
                <a:latin typeface="Ubuntu Light" panose="020B0304030602030204" pitchFamily="34" charset="0"/>
              </a:rPr>
              <a:t> is a Dutch-based training organization on a mission to help professionals become awesome Scrum facilitators. A Scrum Facilitator can be a Scrum Master, Product Owner, developer or  leader. Great Scrum Facilitators understand the Scrum values &amp; principles and use these to effectively implement Scrum with their teams and organizations.</a:t>
            </a:r>
          </a:p>
          <a:p>
            <a:pPr algn="ctr"/>
            <a:endParaRPr lang="en-GB" sz="900" dirty="0">
              <a:solidFill>
                <a:schemeClr val="bg1"/>
              </a:solidFill>
              <a:latin typeface="Ubuntu Light" panose="020B0304030602030204" pitchFamily="34" charset="0"/>
            </a:endParaRPr>
          </a:p>
          <a:p>
            <a:pPr algn="ctr"/>
            <a:r>
              <a:rPr lang="en-GB" sz="900" b="1" dirty="0">
                <a:solidFill>
                  <a:schemeClr val="bg1"/>
                </a:solidFill>
                <a:latin typeface="Ubuntu Light" panose="020B0304030602030204" pitchFamily="34" charset="0"/>
              </a:rPr>
              <a:t>Scrum Facilitators is a Scrum.org partner</a:t>
            </a:r>
            <a:r>
              <a:rPr lang="en-GB" sz="900" dirty="0">
                <a:solidFill>
                  <a:schemeClr val="bg1"/>
                </a:solidFill>
                <a:latin typeface="Ubuntu Light" panose="020B0304030602030204" pitchFamily="34" charset="0"/>
              </a:rPr>
              <a:t>. Our classes are accredited, always up-to-date, fun, super interactive and always facilitated by two trainers to maximize your learning objectives. Our trainers are </a:t>
            </a:r>
            <a:r>
              <a:rPr lang="en-GB" sz="900" b="1" dirty="0">
                <a:solidFill>
                  <a:schemeClr val="bg1"/>
                </a:solidFill>
                <a:latin typeface="Ubuntu Light" panose="020B0304030602030204" pitchFamily="34" charset="0"/>
              </a:rPr>
              <a:t>seasoned experts </a:t>
            </a:r>
            <a:r>
              <a:rPr lang="en-GB" sz="900" dirty="0">
                <a:solidFill>
                  <a:schemeClr val="bg1"/>
                </a:solidFill>
                <a:latin typeface="Ubuntu Light" panose="020B0304030602030204" pitchFamily="34" charset="0"/>
              </a:rPr>
              <a:t>and </a:t>
            </a:r>
            <a:r>
              <a:rPr lang="en-GB" sz="900" b="1" dirty="0">
                <a:solidFill>
                  <a:schemeClr val="bg1"/>
                </a:solidFill>
                <a:latin typeface="Ubuntu Light" panose="020B0304030602030204" pitchFamily="34" charset="0"/>
              </a:rPr>
              <a:t>Scrum.org certified </a:t>
            </a:r>
            <a:r>
              <a:rPr lang="en-GB" sz="900" dirty="0">
                <a:solidFill>
                  <a:schemeClr val="bg1"/>
                </a:solidFill>
                <a:latin typeface="Ubuntu Light" panose="020B0304030602030204" pitchFamily="34" charset="0"/>
              </a:rPr>
              <a:t>Professional Scrum Trainers with substantial real life experience in various settings.</a:t>
            </a:r>
          </a:p>
          <a:p>
            <a:pPr algn="ctr"/>
            <a:endParaRPr lang="en-GB" sz="900" dirty="0">
              <a:solidFill>
                <a:schemeClr val="bg1"/>
              </a:solidFill>
              <a:latin typeface="Ubuntu Light" panose="020B0304030602030204" pitchFamily="34" charset="0"/>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234387" y="781089"/>
            <a:ext cx="3889672" cy="1015663"/>
          </a:xfrm>
          <a:prstGeom prst="rect">
            <a:avLst/>
          </a:prstGeom>
          <a:noFill/>
        </p:spPr>
        <p:txBody>
          <a:bodyPr wrap="square" rtlCol="0">
            <a:spAutoFit/>
          </a:bodyPr>
          <a:lstStyle/>
          <a:p>
            <a:pPr algn="ctr"/>
            <a:r>
              <a:rPr lang="en-GB" sz="1000" dirty="0">
                <a:solidFill>
                  <a:schemeClr val="bg1"/>
                </a:solidFill>
                <a:latin typeface="Ubuntu" panose="020B0504030602030204" pitchFamily="34" charset="0"/>
              </a:rPr>
              <a:t>The purpose of this game is supporting conversations on scaling the Product Owner role in your organisation. It is best played with a mix people from the Scrum Teams and the management team of your organisation. It can also help when played within a single Scrum Team. Scan the QR-code for the full how to play article </a:t>
            </a:r>
            <a:r>
              <a:rPr lang="en-GB" sz="1000" i="1" dirty="0">
                <a:solidFill>
                  <a:schemeClr val="bg1"/>
                </a:solidFill>
                <a:latin typeface="Ubuntu" panose="020B0504030602030204" pitchFamily="34" charset="0"/>
              </a:rPr>
              <a:t>or</a:t>
            </a:r>
            <a:r>
              <a:rPr lang="en-GB" sz="1000" dirty="0">
                <a:solidFill>
                  <a:schemeClr val="bg1"/>
                </a:solidFill>
                <a:latin typeface="Ubuntu" panose="020B0504030602030204" pitchFamily="34" charset="0"/>
              </a:rPr>
              <a:t> simply follow these steps:</a:t>
            </a:r>
            <a:endParaRPr lang="en-NL" sz="1000" dirty="0">
              <a:latin typeface="Ubuntu" panose="020B0504030602030204" pitchFamily="34" charset="0"/>
            </a:endParaRPr>
          </a:p>
        </p:txBody>
      </p:sp>
      <p:sp>
        <p:nvSpPr>
          <p:cNvPr id="20" name="TextBox 19">
            <a:extLst>
              <a:ext uri="{FF2B5EF4-FFF2-40B4-BE49-F238E27FC236}">
                <a16:creationId xmlns:a16="http://schemas.microsoft.com/office/drawing/2014/main" id="{CF06092E-B2A6-EB41-86F4-7148929817BE}"/>
              </a:ext>
            </a:extLst>
          </p:cNvPr>
          <p:cNvSpPr txBox="1"/>
          <p:nvPr/>
        </p:nvSpPr>
        <p:spPr>
          <a:xfrm>
            <a:off x="210315" y="1878550"/>
            <a:ext cx="4043760" cy="2862322"/>
          </a:xfrm>
          <a:prstGeom prst="rect">
            <a:avLst/>
          </a:prstGeom>
          <a:noFill/>
        </p:spPr>
        <p:txBody>
          <a:bodyPr wrap="square" rtlCol="0">
            <a:spAutoFit/>
          </a:bodyPr>
          <a:lstStyle/>
          <a:p>
            <a:pPr marL="228600" indent="-228600">
              <a:buFont typeface="+mj-lt"/>
              <a:buAutoNum type="arabicPeriod"/>
            </a:pPr>
            <a:r>
              <a:rPr lang="en-GB" sz="900" dirty="0">
                <a:solidFill>
                  <a:schemeClr val="bg1"/>
                </a:solidFill>
                <a:latin typeface="Ubuntu Light" panose="020B0304030602030204" pitchFamily="34" charset="0"/>
              </a:rPr>
              <a:t>As a Scrum Facilitator, put the ‘Developers’ and ‘Product Owner’ role cards on the floor or wall;</a:t>
            </a:r>
          </a:p>
          <a:p>
            <a:pPr marL="228600" indent="-228600">
              <a:buFont typeface="+mj-lt"/>
              <a:buAutoNum type="arabicPeriod"/>
            </a:pPr>
            <a:r>
              <a:rPr lang="en-GB" sz="900" dirty="0">
                <a:solidFill>
                  <a:schemeClr val="bg1"/>
                </a:solidFill>
                <a:latin typeface="Ubuntu Light" panose="020B0304030602030204" pitchFamily="34" charset="0"/>
              </a:rPr>
              <a:t>Form  up to 4 groups and give each group an equal number of activity cards; </a:t>
            </a:r>
          </a:p>
          <a:p>
            <a:pPr marL="228600" indent="-228600">
              <a:buFont typeface="+mj-lt"/>
              <a:buAutoNum type="arabicPeriod"/>
            </a:pPr>
            <a:r>
              <a:rPr lang="en-GB" sz="900" dirty="0">
                <a:solidFill>
                  <a:schemeClr val="bg1"/>
                </a:solidFill>
                <a:latin typeface="Ubuntu Light" panose="020B0304030602030204" pitchFamily="34" charset="0"/>
              </a:rPr>
              <a:t>Invite them to place each activity card under one of the two role cards until all cards are placed;</a:t>
            </a:r>
          </a:p>
          <a:p>
            <a:pPr marL="228600" indent="-228600">
              <a:buFont typeface="+mj-lt"/>
              <a:buAutoNum type="arabicPeriod"/>
            </a:pPr>
            <a:r>
              <a:rPr lang="en-GB" sz="900" dirty="0">
                <a:solidFill>
                  <a:schemeClr val="bg1"/>
                </a:solidFill>
                <a:latin typeface="Ubuntu Light" panose="020B0304030602030204" pitchFamily="34" charset="0"/>
              </a:rPr>
              <a:t>Inspect the increment with the entire group. Ask participants to share what sticks out to them, then as a group adjust where needed;</a:t>
            </a:r>
          </a:p>
          <a:p>
            <a:pPr marL="228600" indent="-228600">
              <a:buFont typeface="+mj-lt"/>
              <a:buAutoNum type="arabicPeriod"/>
            </a:pPr>
            <a:r>
              <a:rPr lang="en-GB" sz="900" dirty="0">
                <a:solidFill>
                  <a:schemeClr val="bg1"/>
                </a:solidFill>
                <a:latin typeface="Ubuntu Light" panose="020B0304030602030204" pitchFamily="34" charset="0"/>
              </a:rPr>
              <a:t>Now explain that the product owner is scaling from one to three Scrum Teams. Invite participants to discuss what could be moved from the PO towards the Developers to deal with the PO’s increased workload;</a:t>
            </a:r>
          </a:p>
          <a:p>
            <a:pPr marL="228600" indent="-228600">
              <a:buFont typeface="+mj-lt"/>
              <a:buAutoNum type="arabicPeriod"/>
            </a:pPr>
            <a:r>
              <a:rPr lang="en-GB" sz="900" dirty="0">
                <a:solidFill>
                  <a:schemeClr val="bg1"/>
                </a:solidFill>
                <a:latin typeface="Ubuntu Light" panose="020B0304030602030204" pitchFamily="34" charset="0"/>
              </a:rPr>
              <a:t>Explain that the PO is now becoming responsible for 5 Scrum Teams and introduce the Product Team role card (see the full how to play for some important remarks!);</a:t>
            </a:r>
          </a:p>
          <a:p>
            <a:pPr marL="228600" indent="-228600">
              <a:buFont typeface="+mj-lt"/>
              <a:buAutoNum type="arabicPeriod"/>
            </a:pPr>
            <a:r>
              <a:rPr lang="en-GB" sz="900" dirty="0">
                <a:solidFill>
                  <a:schemeClr val="bg1"/>
                </a:solidFill>
                <a:latin typeface="Ubuntu Light" panose="020B0304030602030204" pitchFamily="34" charset="0"/>
              </a:rPr>
              <a:t>Ask participants to discuss which product management activities could move from the Product Owner to the Product Team to again release pressure from the PO.</a:t>
            </a:r>
          </a:p>
          <a:p>
            <a:pPr marL="228600" indent="-228600">
              <a:buFont typeface="+mj-lt"/>
              <a:buAutoNum type="arabicPeriod"/>
            </a:pPr>
            <a:r>
              <a:rPr lang="en-GB" sz="900" dirty="0">
                <a:solidFill>
                  <a:schemeClr val="bg1"/>
                </a:solidFill>
                <a:latin typeface="Ubuntu Light" panose="020B0304030602030204" pitchFamily="34" charset="0"/>
              </a:rPr>
              <a:t>Close off by inspecting this last increment as a group. Point out where the group disagrees. </a:t>
            </a:r>
            <a:r>
              <a:rPr lang="en-GB" sz="900" b="1" dirty="0">
                <a:solidFill>
                  <a:schemeClr val="bg1"/>
                </a:solidFill>
                <a:latin typeface="Ubuntu Light" panose="020B0304030602030204" pitchFamily="34" charset="0"/>
              </a:rPr>
              <a:t>These might be your organisation’s main points of attention when scaling the Product Owner role!</a:t>
            </a:r>
            <a:endParaRPr lang="en-NL" sz="900" b="1" dirty="0">
              <a:solidFill>
                <a:schemeClr val="bg1"/>
              </a:solidFill>
              <a:latin typeface="Ubuntu Light" panose="020B0304030602030204" pitchFamily="34" charset="0"/>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488597" y="4265405"/>
            <a:ext cx="2771468" cy="738664"/>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Learn about Evidence-Based Management (EBM) </a:t>
            </a:r>
            <a:r>
              <a:rPr lang="en-GB" sz="700" dirty="0">
                <a:solidFill>
                  <a:schemeClr val="bg1"/>
                </a:solidFill>
                <a:latin typeface="Ubuntu Light" panose="020B0304030602030204" pitchFamily="34" charset="0"/>
              </a:rPr>
              <a:t>at </a:t>
            </a:r>
            <a:r>
              <a:rPr lang="en-GB" sz="700" dirty="0">
                <a:solidFill>
                  <a:schemeClr val="bg1"/>
                </a:solidFill>
                <a:latin typeface="Ubuntu Light" panose="020B0304030602030204" pitchFamily="34" charset="0"/>
                <a:hlinkClick r:id="rId5"/>
              </a:rPr>
              <a:t>http://s</a:t>
            </a:r>
            <a:r>
              <a:rPr lang="en-NL" sz="700" dirty="0">
                <a:solidFill>
                  <a:schemeClr val="bg1"/>
                </a:solidFill>
                <a:latin typeface="Ubuntu Light" panose="020B0304030602030204" pitchFamily="34" charset="0"/>
                <a:hlinkClick r:id="rId5"/>
              </a:rPr>
              <a:t>crum.org/EBM</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(v1.2)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lumMod val="75000"/>
                  </a:schemeClr>
                </a:solidFill>
                <a:latin typeface="Ubuntu Light" panose="020B0304030602030204" pitchFamily="34" charset="0"/>
              </a:rPr>
              <a:t>By Scrum Facilitators</a:t>
            </a:r>
          </a:p>
        </p:txBody>
      </p:sp>
      <p:grpSp>
        <p:nvGrpSpPr>
          <p:cNvPr id="2" name="Group 1">
            <a:extLst>
              <a:ext uri="{FF2B5EF4-FFF2-40B4-BE49-F238E27FC236}">
                <a16:creationId xmlns:a16="http://schemas.microsoft.com/office/drawing/2014/main" id="{E86EE5EF-4E07-9D4A-8C2D-83F385087044}"/>
              </a:ext>
            </a:extLst>
          </p:cNvPr>
          <p:cNvGrpSpPr/>
          <p:nvPr/>
        </p:nvGrpSpPr>
        <p:grpSpPr>
          <a:xfrm>
            <a:off x="-232456" y="161565"/>
            <a:ext cx="3909016" cy="665950"/>
            <a:chOff x="-77476" y="76326"/>
            <a:chExt cx="3909016" cy="665950"/>
          </a:xfrm>
        </p:grpSpPr>
        <p:sp>
          <p:nvSpPr>
            <p:cNvPr id="19" name="TextBox 18">
              <a:extLst>
                <a:ext uri="{FF2B5EF4-FFF2-40B4-BE49-F238E27FC236}">
                  <a16:creationId xmlns:a16="http://schemas.microsoft.com/office/drawing/2014/main" id="{595EE125-EFCC-F14F-8498-A6CD8EEF0F59}"/>
                </a:ext>
              </a:extLst>
            </p:cNvPr>
            <p:cNvSpPr txBox="1"/>
            <p:nvPr/>
          </p:nvSpPr>
          <p:spPr>
            <a:xfrm>
              <a:off x="-77476" y="76326"/>
              <a:ext cx="3909016" cy="664926"/>
            </a:xfrm>
            <a:prstGeom prst="rect">
              <a:avLst/>
            </a:prstGeom>
            <a:noFill/>
          </p:spPr>
          <p:txBody>
            <a:bodyPr wrap="square" rtlCol="0">
              <a:spAutoFit/>
            </a:bodyPr>
            <a:lstStyle/>
            <a:p>
              <a:pPr algn="ctr"/>
              <a:r>
                <a:rPr lang="en-NL" sz="3700" b="1" dirty="0">
                  <a:latin typeface="Marvel" pitchFamily="2" charset="0"/>
                </a:rPr>
                <a:t>FACILITATE THE GAM</a:t>
              </a:r>
            </a:p>
          </p:txBody>
        </p:sp>
        <p:sp>
          <p:nvSpPr>
            <p:cNvPr id="24" name="TextBox 23">
              <a:extLst>
                <a:ext uri="{FF2B5EF4-FFF2-40B4-BE49-F238E27FC236}">
                  <a16:creationId xmlns:a16="http://schemas.microsoft.com/office/drawing/2014/main" id="{9D817926-FA1D-B346-9D51-472AADB3F438}"/>
                </a:ext>
              </a:extLst>
            </p:cNvPr>
            <p:cNvSpPr txBox="1"/>
            <p:nvPr/>
          </p:nvSpPr>
          <p:spPr>
            <a:xfrm>
              <a:off x="3221873" y="77350"/>
              <a:ext cx="249747" cy="664926"/>
            </a:xfrm>
            <a:prstGeom prst="rect">
              <a:avLst/>
            </a:prstGeom>
            <a:noFill/>
          </p:spPr>
          <p:txBody>
            <a:bodyPr wrap="square" rtlCol="0">
              <a:spAutoFit/>
            </a:bodyPr>
            <a:lstStyle/>
            <a:p>
              <a:pPr algn="ctr"/>
              <a:r>
                <a:rPr lang="en-NL" sz="3700" b="1" dirty="0">
                  <a:latin typeface="Marvel" pitchFamily="2" charset="0"/>
                </a:rPr>
                <a:t>E</a:t>
              </a:r>
            </a:p>
          </p:txBody>
        </p:sp>
      </p:grpSp>
      <p:cxnSp>
        <p:nvCxnSpPr>
          <p:cNvPr id="4" name="Straight Connector 3">
            <a:extLst>
              <a:ext uri="{FF2B5EF4-FFF2-40B4-BE49-F238E27FC236}">
                <a16:creationId xmlns:a16="http://schemas.microsoft.com/office/drawing/2014/main" id="{68785FFA-7409-D846-8C87-4C5E3E391542}"/>
              </a:ext>
            </a:extLst>
          </p:cNvPr>
          <p:cNvCxnSpPr/>
          <p:nvPr/>
        </p:nvCxnSpPr>
        <p:spPr>
          <a:xfrm>
            <a:off x="4371440" y="323581"/>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1CB280A-F50E-C649-AC82-0D6A924F0C8C}"/>
              </a:ext>
            </a:extLst>
          </p:cNvPr>
          <p:cNvPicPr>
            <a:picLocks noChangeAspect="1"/>
          </p:cNvPicPr>
          <p:nvPr/>
        </p:nvPicPr>
        <p:blipFill>
          <a:blip r:embed="rId6"/>
          <a:stretch>
            <a:fillRect/>
          </a:stretch>
        </p:blipFill>
        <p:spPr>
          <a:xfrm>
            <a:off x="3531034" y="161565"/>
            <a:ext cx="610497" cy="703089"/>
          </a:xfrm>
          <a:prstGeom prst="rect">
            <a:avLst/>
          </a:prstGeom>
        </p:spPr>
      </p:pic>
    </p:spTree>
    <p:extLst>
      <p:ext uri="{BB962C8B-B14F-4D97-AF65-F5344CB8AC3E}">
        <p14:creationId xmlns:p14="http://schemas.microsoft.com/office/powerpoint/2010/main" val="95910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52134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11E2F49-79D9-654D-84E8-980E410AB36D}"/>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7DF2276-5808-9F42-974A-9B79EEF9C2B3}"/>
              </a:ext>
            </a:extLst>
          </p:cNvPr>
          <p:cNvGrpSpPr/>
          <p:nvPr/>
        </p:nvGrpSpPr>
        <p:grpSpPr>
          <a:xfrm>
            <a:off x="883471" y="1432609"/>
            <a:ext cx="5792732" cy="2462432"/>
            <a:chOff x="883470" y="1304786"/>
            <a:chExt cx="5792732" cy="2462432"/>
          </a:xfrm>
        </p:grpSpPr>
        <p:sp>
          <p:nvSpPr>
            <p:cNvPr id="4" name="TextBox 3">
              <a:extLst>
                <a:ext uri="{FF2B5EF4-FFF2-40B4-BE49-F238E27FC236}">
                  <a16:creationId xmlns:a16="http://schemas.microsoft.com/office/drawing/2014/main" id="{1F13E17C-AF64-BC4F-A603-A903BFA0E337}"/>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the Sprint Review</a:t>
              </a:r>
            </a:p>
          </p:txBody>
        </p:sp>
        <p:sp>
          <p:nvSpPr>
            <p:cNvPr id="10" name="Diamond 9">
              <a:extLst>
                <a:ext uri="{FF2B5EF4-FFF2-40B4-BE49-F238E27FC236}">
                  <a16:creationId xmlns:a16="http://schemas.microsoft.com/office/drawing/2014/main" id="{0860DBDB-BA47-8544-BC58-456770B104E0}"/>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AFB62AE9-5D9E-124F-BC35-5C1D1284611C}"/>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B3BAEA11-DE27-5A43-A52B-2797F2B3B8F9}"/>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922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666195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B9B0176D-8477-D44A-A402-C85E22A7685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1A1F9E67-0CB7-3043-8A6B-89CC77B3ED88}"/>
              </a:ext>
            </a:extLst>
          </p:cNvPr>
          <p:cNvGrpSpPr/>
          <p:nvPr/>
        </p:nvGrpSpPr>
        <p:grpSpPr>
          <a:xfrm>
            <a:off x="883471" y="1112864"/>
            <a:ext cx="5792732" cy="3101922"/>
            <a:chOff x="829226" y="959764"/>
            <a:chExt cx="5792732" cy="3101922"/>
          </a:xfrm>
        </p:grpSpPr>
        <p:sp>
          <p:nvSpPr>
            <p:cNvPr id="6" name="TextBox 5">
              <a:extLst>
                <a:ext uri="{FF2B5EF4-FFF2-40B4-BE49-F238E27FC236}">
                  <a16:creationId xmlns:a16="http://schemas.microsoft.com/office/drawing/2014/main" id="{009EAD6C-D563-D744-AFCA-AE8CA95E6630}"/>
                </a:ext>
              </a:extLst>
            </p:cNvPr>
            <p:cNvSpPr txBox="1"/>
            <p:nvPr/>
          </p:nvSpPr>
          <p:spPr>
            <a:xfrm>
              <a:off x="829226" y="959764"/>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Update Product Strategy based on new insights</a:t>
              </a:r>
            </a:p>
          </p:txBody>
        </p:sp>
        <p:sp>
          <p:nvSpPr>
            <p:cNvPr id="10" name="Diamond 9">
              <a:extLst>
                <a:ext uri="{FF2B5EF4-FFF2-40B4-BE49-F238E27FC236}">
                  <a16:creationId xmlns:a16="http://schemas.microsoft.com/office/drawing/2014/main" id="{392BA732-7DF8-5D4A-9CB0-55CB6DD4B7FB}"/>
                </a:ext>
              </a:extLst>
            </p:cNvPr>
            <p:cNvSpPr/>
            <p:nvPr/>
          </p:nvSpPr>
          <p:spPr>
            <a:xfrm>
              <a:off x="2800663" y="351149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D9761866-CBBC-5F41-84C3-51BA1D745FC4}"/>
                </a:ext>
              </a:extLst>
            </p:cNvPr>
            <p:cNvSpPr/>
            <p:nvPr/>
          </p:nvSpPr>
          <p:spPr>
            <a:xfrm>
              <a:off x="3450497"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5C4F5AEB-3821-BC4F-84CF-C543394E18F8}"/>
                </a:ext>
              </a:extLst>
            </p:cNvPr>
            <p:cNvSpPr/>
            <p:nvPr/>
          </p:nvSpPr>
          <p:spPr>
            <a:xfrm>
              <a:off x="4100331" y="3501724"/>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247562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2501420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469755"/>
            <a:ext cx="5792732" cy="2388140"/>
            <a:chOff x="774982" y="1255092"/>
            <a:chExt cx="5792732" cy="2388140"/>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1255092"/>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the problem to solve</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spTree>
    <p:extLst>
      <p:ext uri="{BB962C8B-B14F-4D97-AF65-F5344CB8AC3E}">
        <p14:creationId xmlns:p14="http://schemas.microsoft.com/office/powerpoint/2010/main" val="973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68610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F0B7119-46D6-934D-A10A-C31C38512583}"/>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4EC7139-E4CC-0249-A499-0E262988B116}"/>
              </a:ext>
            </a:extLst>
          </p:cNvPr>
          <p:cNvGrpSpPr/>
          <p:nvPr/>
        </p:nvGrpSpPr>
        <p:grpSpPr>
          <a:xfrm>
            <a:off x="883471" y="1928138"/>
            <a:ext cx="5792732" cy="1624957"/>
            <a:chOff x="774982" y="2018275"/>
            <a:chExt cx="5792732" cy="1624957"/>
          </a:xfrm>
        </p:grpSpPr>
        <p:sp>
          <p:nvSpPr>
            <p:cNvPr id="6" name="TextBox 5">
              <a:extLst>
                <a:ext uri="{FF2B5EF4-FFF2-40B4-BE49-F238E27FC236}">
                  <a16:creationId xmlns:a16="http://schemas.microsoft.com/office/drawing/2014/main" id="{009EAD6C-D563-D744-AFCA-AE8CA95E6630}"/>
                </a:ext>
              </a:extLst>
            </p:cNvPr>
            <p:cNvSpPr txBox="1"/>
            <p:nvPr/>
          </p:nvSpPr>
          <p:spPr>
            <a:xfrm>
              <a:off x="774982" y="2018275"/>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Define KPI’s</a:t>
              </a:r>
            </a:p>
          </p:txBody>
        </p:sp>
        <p:sp>
          <p:nvSpPr>
            <p:cNvPr id="10" name="Diamond 9">
              <a:extLst>
                <a:ext uri="{FF2B5EF4-FFF2-40B4-BE49-F238E27FC236}">
                  <a16:creationId xmlns:a16="http://schemas.microsoft.com/office/drawing/2014/main" id="{E7C660F0-503C-824F-97DD-6FA36AD93984}"/>
                </a:ext>
              </a:extLst>
            </p:cNvPr>
            <p:cNvSpPr/>
            <p:nvPr/>
          </p:nvSpPr>
          <p:spPr>
            <a:xfrm>
              <a:off x="2746419" y="3093042"/>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070414D2-B124-9743-A6D0-2737D2448262}"/>
                </a:ext>
              </a:extLst>
            </p:cNvPr>
            <p:cNvSpPr/>
            <p:nvPr/>
          </p:nvSpPr>
          <p:spPr>
            <a:xfrm>
              <a:off x="3396253"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2E1169ED-2CAE-1D45-8F8D-63ED5DA0FEF2}"/>
                </a:ext>
              </a:extLst>
            </p:cNvPr>
            <p:cNvSpPr/>
            <p:nvPr/>
          </p:nvSpPr>
          <p:spPr>
            <a:xfrm>
              <a:off x="4046087" y="30832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636038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7312988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76F9ED0-8896-C348-8ECD-EB10B5CD255B}"/>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5ECF1BBE-48A2-F040-AB41-C9F9DEC44EAD}"/>
              </a:ext>
            </a:extLst>
          </p:cNvPr>
          <p:cNvGrpSpPr/>
          <p:nvPr/>
        </p:nvGrpSpPr>
        <p:grpSpPr>
          <a:xfrm>
            <a:off x="883471" y="1835527"/>
            <a:ext cx="5792732" cy="1656596"/>
            <a:chOff x="883470" y="2110622"/>
            <a:chExt cx="5792732" cy="165659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2110622"/>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KPI’s</a:t>
              </a:r>
            </a:p>
          </p:txBody>
        </p:sp>
        <p:sp>
          <p:nvSpPr>
            <p:cNvPr id="10" name="Diamond 9">
              <a:extLst>
                <a:ext uri="{FF2B5EF4-FFF2-40B4-BE49-F238E27FC236}">
                  <a16:creationId xmlns:a16="http://schemas.microsoft.com/office/drawing/2014/main" id="{C41DF258-6D21-B840-86DC-19E8E04FA91C}"/>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Diamond 10">
              <a:extLst>
                <a:ext uri="{FF2B5EF4-FFF2-40B4-BE49-F238E27FC236}">
                  <a16:creationId xmlns:a16="http://schemas.microsoft.com/office/drawing/2014/main" id="{BFFD4314-8DB1-444D-9632-FAAF83C11092}"/>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D2A32A7C-993E-AC49-A11E-06BEAFE1C77E}"/>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21232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00D1D70-D204-BF4A-9602-567DB820D549}"/>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Rectangle 6">
            <a:extLst>
              <a:ext uri="{FF2B5EF4-FFF2-40B4-BE49-F238E27FC236}">
                <a16:creationId xmlns:a16="http://schemas.microsoft.com/office/drawing/2014/main" id="{DA842025-A047-8846-9CCB-E08050201251}"/>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9" name="TextBox 8">
            <a:extLst>
              <a:ext uri="{FF2B5EF4-FFF2-40B4-BE49-F238E27FC236}">
                <a16:creationId xmlns:a16="http://schemas.microsoft.com/office/drawing/2014/main" id="{B9C3FC67-B1A4-5B43-A920-875924D5B1D9}"/>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DEVELOPERS</a:t>
            </a:r>
          </a:p>
        </p:txBody>
      </p:sp>
      <p:sp>
        <p:nvSpPr>
          <p:cNvPr id="10" name="TextBox 9">
            <a:extLst>
              <a:ext uri="{FF2B5EF4-FFF2-40B4-BE49-F238E27FC236}">
                <a16:creationId xmlns:a16="http://schemas.microsoft.com/office/drawing/2014/main" id="{3762688F-2496-B440-A225-A32781C801C0}"/>
              </a:ext>
            </a:extLst>
          </p:cNvPr>
          <p:cNvSpPr txBox="1"/>
          <p:nvPr/>
        </p:nvSpPr>
        <p:spPr>
          <a:xfrm>
            <a:off x="1183130" y="2983424"/>
            <a:ext cx="5269391"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can a product owner delegate to the Developers?</a:t>
            </a:r>
            <a:endParaRPr lang="en-NL" sz="1000" dirty="0">
              <a:solidFill>
                <a:schemeClr val="bg1">
                  <a:lumMod val="50000"/>
                </a:schemeClr>
              </a:solidFill>
              <a:latin typeface="Ubuntu" panose="020B0504030602030204" pitchFamily="34" charset="0"/>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BCEF5895-CE02-491E-B177-225424A65A3C}"/>
                  </a:ext>
                </a:extLst>
              </p14:cNvPr>
              <p14:cNvContentPartPr/>
              <p14:nvPr/>
            </p14:nvContentPartPr>
            <p14:xfrm>
              <a:off x="1426583" y="647501"/>
              <a:ext cx="6840" cy="13320"/>
            </p14:xfrm>
          </p:contentPart>
        </mc:Choice>
        <mc:Fallback xmlns="">
          <p:pic>
            <p:nvPicPr>
              <p:cNvPr id="2" name="Ink 1">
                <a:extLst>
                  <a:ext uri="{FF2B5EF4-FFF2-40B4-BE49-F238E27FC236}">
                    <a16:creationId xmlns:a16="http://schemas.microsoft.com/office/drawing/2014/main" id="{BCEF5895-CE02-491E-B177-225424A65A3C}"/>
                  </a:ext>
                </a:extLst>
              </p:cNvPr>
              <p:cNvPicPr/>
              <p:nvPr/>
            </p:nvPicPr>
            <p:blipFill>
              <a:blip r:embed="rId4"/>
              <a:stretch>
                <a:fillRect/>
              </a:stretch>
            </p:blipFill>
            <p:spPr>
              <a:xfrm>
                <a:off x="1417583" y="638501"/>
                <a:ext cx="24480" cy="30960"/>
              </a:xfrm>
              <a:prstGeom prst="rect">
                <a:avLst/>
              </a:prstGeom>
            </p:spPr>
          </p:pic>
        </mc:Fallback>
      </mc:AlternateContent>
      <p:sp>
        <p:nvSpPr>
          <p:cNvPr id="17" name="Oval 16">
            <a:extLst>
              <a:ext uri="{FF2B5EF4-FFF2-40B4-BE49-F238E27FC236}">
                <a16:creationId xmlns:a16="http://schemas.microsoft.com/office/drawing/2014/main" id="{CB22E5B2-FA17-4B48-B310-B555E9419D05}"/>
              </a:ext>
            </a:extLst>
          </p:cNvPr>
          <p:cNvSpPr/>
          <p:nvPr/>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Oval 17">
            <a:extLst>
              <a:ext uri="{FF2B5EF4-FFF2-40B4-BE49-F238E27FC236}">
                <a16:creationId xmlns:a16="http://schemas.microsoft.com/office/drawing/2014/main" id="{A98BCC1F-2516-0641-ACED-473982C4D4A6}"/>
              </a:ext>
            </a:extLst>
          </p:cNvPr>
          <p:cNvSpPr/>
          <p:nvPr/>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9" name="Oval 18">
            <a:extLst>
              <a:ext uri="{FF2B5EF4-FFF2-40B4-BE49-F238E27FC236}">
                <a16:creationId xmlns:a16="http://schemas.microsoft.com/office/drawing/2014/main" id="{7245A372-1A6E-B748-8D2B-273DBD603BC2}"/>
              </a:ext>
            </a:extLst>
          </p:cNvPr>
          <p:cNvSpPr/>
          <p:nvPr/>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Oval 19">
            <a:extLst>
              <a:ext uri="{FF2B5EF4-FFF2-40B4-BE49-F238E27FC236}">
                <a16:creationId xmlns:a16="http://schemas.microsoft.com/office/drawing/2014/main" id="{C15B015A-14B7-254B-8260-ECA2B725362D}"/>
              </a:ext>
            </a:extLst>
          </p:cNvPr>
          <p:cNvSpPr/>
          <p:nvPr/>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Oval 20">
            <a:extLst>
              <a:ext uri="{FF2B5EF4-FFF2-40B4-BE49-F238E27FC236}">
                <a16:creationId xmlns:a16="http://schemas.microsoft.com/office/drawing/2014/main" id="{E5BFBD28-2840-F048-B334-97AD5F8308FD}"/>
              </a:ext>
            </a:extLst>
          </p:cNvPr>
          <p:cNvSpPr/>
          <p:nvPr/>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Oval 21">
            <a:extLst>
              <a:ext uri="{FF2B5EF4-FFF2-40B4-BE49-F238E27FC236}">
                <a16:creationId xmlns:a16="http://schemas.microsoft.com/office/drawing/2014/main" id="{9D730787-7DEA-9F4E-B44A-D157DAD54A64}"/>
              </a:ext>
            </a:extLst>
          </p:cNvPr>
          <p:cNvSpPr/>
          <p:nvPr/>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ECA91956-9974-F341-8972-1220C4D250F4}"/>
              </a:ext>
            </a:extLst>
          </p:cNvPr>
          <p:cNvSpPr/>
          <p:nvPr/>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233A7C0-8064-F14C-B970-177190F6A48A}"/>
              </a:ext>
            </a:extLst>
          </p:cNvPr>
          <p:cNvSpPr/>
          <p:nvPr/>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415BB55B-2D0F-984C-B8F6-6220CB2433DB}"/>
              </a:ext>
            </a:extLst>
          </p:cNvPr>
          <p:cNvSpPr/>
          <p:nvPr/>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FB3BFDC5-8DCA-1648-A952-401D5F4F1B5B}"/>
              </a:ext>
            </a:extLst>
          </p:cNvPr>
          <p:cNvSpPr/>
          <p:nvPr/>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BEDF8339-A069-9444-95F6-AC27AB77D2DB}"/>
              </a:ext>
            </a:extLst>
          </p:cNvPr>
          <p:cNvSpPr/>
          <p:nvPr/>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3B416932-3C92-C244-B477-4F0E3EF33021}"/>
              </a:ext>
            </a:extLst>
          </p:cNvPr>
          <p:cNvSpPr/>
          <p:nvPr/>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AFA26D1F-2D34-8645-8A32-D647AFBDBC8A}"/>
              </a:ext>
            </a:extLst>
          </p:cNvPr>
          <p:cNvSpPr/>
          <p:nvPr/>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Oval 29">
            <a:extLst>
              <a:ext uri="{FF2B5EF4-FFF2-40B4-BE49-F238E27FC236}">
                <a16:creationId xmlns:a16="http://schemas.microsoft.com/office/drawing/2014/main" id="{5093D3F0-E97A-A344-A8BB-BE7CDB2E2253}"/>
              </a:ext>
            </a:extLst>
          </p:cNvPr>
          <p:cNvSpPr/>
          <p:nvPr/>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04348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70779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798163" y="861471"/>
            <a:ext cx="5974596" cy="3203020"/>
            <a:chOff x="798163" y="759196"/>
            <a:chExt cx="5974596" cy="2987092"/>
          </a:xfrm>
        </p:grpSpPr>
        <p:sp>
          <p:nvSpPr>
            <p:cNvPr id="6" name="TextBox 5">
              <a:extLst>
                <a:ext uri="{FF2B5EF4-FFF2-40B4-BE49-F238E27FC236}">
                  <a16:creationId xmlns:a16="http://schemas.microsoft.com/office/drawing/2014/main" id="{009EAD6C-D563-D744-AFCA-AE8CA95E6630}"/>
                </a:ext>
              </a:extLst>
            </p:cNvPr>
            <p:cNvSpPr txBox="1"/>
            <p:nvPr/>
          </p:nvSpPr>
          <p:spPr>
            <a:xfrm>
              <a:off x="798163" y="759196"/>
              <a:ext cx="5974596" cy="2779680"/>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Tell a compelling story about the needs of your users</a:t>
              </a:r>
            </a:p>
            <a:p>
              <a:pPr algn="ctr"/>
              <a:endParaRPr lang="en-NL" sz="5000" b="1" dirty="0">
                <a:solidFill>
                  <a:schemeClr val="bg1"/>
                </a:solidFill>
                <a:latin typeface="Ubuntu" panose="020B0504030602030204" pitchFamily="34" charset="0"/>
              </a:endParaRPr>
            </a:p>
          </p:txBody>
        </p:sp>
        <p:sp>
          <p:nvSpPr>
            <p:cNvPr id="10" name="Diamond 9">
              <a:extLst>
                <a:ext uri="{FF2B5EF4-FFF2-40B4-BE49-F238E27FC236}">
                  <a16:creationId xmlns:a16="http://schemas.microsoft.com/office/drawing/2014/main" id="{3466022B-B59D-5D40-9FFA-D5042480CDB9}"/>
                </a:ext>
              </a:extLst>
            </p:cNvPr>
            <p:cNvSpPr/>
            <p:nvPr/>
          </p:nvSpPr>
          <p:spPr>
            <a:xfrm>
              <a:off x="2854908" y="31960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1863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91448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87809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56075"/>
            <a:ext cx="5792732" cy="1631216"/>
            <a:chOff x="883471" y="1753800"/>
            <a:chExt cx="5792732" cy="163121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53800"/>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Make key decisions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505754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8877263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dirty="0"/>
              <a:t> </a:t>
            </a:r>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Release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planning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910255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9294853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8021"/>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58775"/>
            <a:ext cx="5792732" cy="2436081"/>
            <a:chOff x="883471" y="943679"/>
            <a:chExt cx="5792732" cy="2436081"/>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43679"/>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Write </a:t>
              </a:r>
            </a:p>
            <a:p>
              <a:pPr algn="ctr"/>
              <a:r>
                <a:rPr lang="en-NL" sz="5000" b="1" dirty="0">
                  <a:solidFill>
                    <a:schemeClr val="bg1"/>
                  </a:solidFill>
                  <a:latin typeface="Ubuntu" panose="020B0504030602030204" pitchFamily="34" charset="0"/>
                </a:rPr>
                <a:t>User Stories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5240799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536581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77514"/>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Test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96585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85344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682574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353543"/>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Accept Product Backlog Items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672455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8703865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Track sprint progress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8526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040652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837"/>
            <a:ext cx="5792732" cy="2395976"/>
            <a:chOff x="883471" y="983784"/>
            <a:chExt cx="5792732" cy="239597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78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Sprint Backlog</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709048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8944460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61827"/>
            <a:ext cx="5792732" cy="2403996"/>
            <a:chOff x="883471" y="975764"/>
            <a:chExt cx="5792732" cy="240399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7576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User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interviews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721894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5466197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439112"/>
            <a:ext cx="5792732" cy="2449426"/>
            <a:chOff x="883471"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User surveys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8827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D58124E1-646A-9D46-81BB-5DACA7B70E9A}"/>
              </a:ext>
            </a:extLst>
          </p:cNvPr>
          <p:cNvSpPr/>
          <p:nvPr/>
        </p:nvSpPr>
        <p:spPr>
          <a:xfrm>
            <a:off x="0" y="0"/>
            <a:ext cx="7559675" cy="5327650"/>
          </a:xfrm>
          <a:prstGeom prst="roundRect">
            <a:avLst>
              <a:gd name="adj" fmla="val 0"/>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Rectangle 11">
            <a:extLst>
              <a:ext uri="{FF2B5EF4-FFF2-40B4-BE49-F238E27FC236}">
                <a16:creationId xmlns:a16="http://schemas.microsoft.com/office/drawing/2014/main" id="{5054C59E-773E-0543-8F8A-6757A8E8C125}"/>
              </a:ext>
            </a:extLst>
          </p:cNvPr>
          <p:cNvSpPr/>
          <p:nvPr/>
        </p:nvSpPr>
        <p:spPr>
          <a:xfrm>
            <a:off x="654576" y="629685"/>
            <a:ext cx="6326488" cy="3992292"/>
          </a:xfrm>
          <a:prstGeom prst="rect">
            <a:avLst/>
          </a:prstGeom>
          <a:blipFill>
            <a:blip r:embed="rId2"/>
            <a:stretch>
              <a:fillRect/>
            </a:stretch>
          </a:blipFill>
          <a:ln w="381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8000">
              <a:solidFill>
                <a:schemeClr val="tx1"/>
              </a:solidFill>
              <a:latin typeface="Marvel" pitchFamily="2" charset="0"/>
            </a:endParaRPr>
          </a:p>
        </p:txBody>
      </p:sp>
      <p:sp>
        <p:nvSpPr>
          <p:cNvPr id="4" name="Triangle 3">
            <a:extLst>
              <a:ext uri="{FF2B5EF4-FFF2-40B4-BE49-F238E27FC236}">
                <a16:creationId xmlns:a16="http://schemas.microsoft.com/office/drawing/2014/main" id="{31391397-9583-1649-93D1-2E183E99AFBD}"/>
              </a:ext>
            </a:extLst>
          </p:cNvPr>
          <p:cNvSpPr/>
          <p:nvPr/>
        </p:nvSpPr>
        <p:spPr>
          <a:xfrm>
            <a:off x="-310936"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Triangle 25">
            <a:extLst>
              <a:ext uri="{FF2B5EF4-FFF2-40B4-BE49-F238E27FC236}">
                <a16:creationId xmlns:a16="http://schemas.microsoft.com/office/drawing/2014/main" id="{54F6DD97-0D41-C643-8E3E-5ADC3418B8E1}"/>
              </a:ext>
            </a:extLst>
          </p:cNvPr>
          <p:cNvSpPr/>
          <p:nvPr/>
        </p:nvSpPr>
        <p:spPr>
          <a:xfrm>
            <a:off x="-310936"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Triangle 26">
            <a:extLst>
              <a:ext uri="{FF2B5EF4-FFF2-40B4-BE49-F238E27FC236}">
                <a16:creationId xmlns:a16="http://schemas.microsoft.com/office/drawing/2014/main" id="{AF6C5CDF-4B04-AC44-AA28-D34CE05B0F44}"/>
              </a:ext>
            </a:extLst>
          </p:cNvPr>
          <p:cNvSpPr/>
          <p:nvPr/>
        </p:nvSpPr>
        <p:spPr>
          <a:xfrm>
            <a:off x="-325465"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Triangle 27">
            <a:extLst>
              <a:ext uri="{FF2B5EF4-FFF2-40B4-BE49-F238E27FC236}">
                <a16:creationId xmlns:a16="http://schemas.microsoft.com/office/drawing/2014/main" id="{6BAB6629-BEA3-0F45-A825-3A147A0E6C5E}"/>
              </a:ext>
            </a:extLst>
          </p:cNvPr>
          <p:cNvSpPr/>
          <p:nvPr/>
        </p:nvSpPr>
        <p:spPr>
          <a:xfrm>
            <a:off x="-325465"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Triangle 28">
            <a:extLst>
              <a:ext uri="{FF2B5EF4-FFF2-40B4-BE49-F238E27FC236}">
                <a16:creationId xmlns:a16="http://schemas.microsoft.com/office/drawing/2014/main" id="{C4817735-F14F-244E-AC4E-3B263439659D}"/>
              </a:ext>
            </a:extLst>
          </p:cNvPr>
          <p:cNvSpPr/>
          <p:nvPr/>
        </p:nvSpPr>
        <p:spPr>
          <a:xfrm>
            <a:off x="-310936"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Triangle 29">
            <a:extLst>
              <a:ext uri="{FF2B5EF4-FFF2-40B4-BE49-F238E27FC236}">
                <a16:creationId xmlns:a16="http://schemas.microsoft.com/office/drawing/2014/main" id="{FE89E9E4-E8C3-984B-B1A5-338667B6F5B8}"/>
              </a:ext>
            </a:extLst>
          </p:cNvPr>
          <p:cNvSpPr/>
          <p:nvPr/>
        </p:nvSpPr>
        <p:spPr>
          <a:xfrm>
            <a:off x="-310936"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Triangle 30">
            <a:extLst>
              <a:ext uri="{FF2B5EF4-FFF2-40B4-BE49-F238E27FC236}">
                <a16:creationId xmlns:a16="http://schemas.microsoft.com/office/drawing/2014/main" id="{248D87B3-342C-444A-BD91-1636DD89D64F}"/>
              </a:ext>
            </a:extLst>
          </p:cNvPr>
          <p:cNvSpPr/>
          <p:nvPr/>
        </p:nvSpPr>
        <p:spPr>
          <a:xfrm>
            <a:off x="7248741" y="85629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Triangle 31">
            <a:extLst>
              <a:ext uri="{FF2B5EF4-FFF2-40B4-BE49-F238E27FC236}">
                <a16:creationId xmlns:a16="http://schemas.microsoft.com/office/drawing/2014/main" id="{E0F639FA-3E36-204F-A19D-618D4A34F9D9}"/>
              </a:ext>
            </a:extLst>
          </p:cNvPr>
          <p:cNvSpPr/>
          <p:nvPr/>
        </p:nvSpPr>
        <p:spPr>
          <a:xfrm>
            <a:off x="7248741" y="1481389"/>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Triangle 32">
            <a:extLst>
              <a:ext uri="{FF2B5EF4-FFF2-40B4-BE49-F238E27FC236}">
                <a16:creationId xmlns:a16="http://schemas.microsoft.com/office/drawing/2014/main" id="{F1600DEA-971A-F144-A1D0-6A879217A7C9}"/>
              </a:ext>
            </a:extLst>
          </p:cNvPr>
          <p:cNvSpPr/>
          <p:nvPr/>
        </p:nvSpPr>
        <p:spPr>
          <a:xfrm>
            <a:off x="7234212" y="2106487"/>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Triangle 33">
            <a:extLst>
              <a:ext uri="{FF2B5EF4-FFF2-40B4-BE49-F238E27FC236}">
                <a16:creationId xmlns:a16="http://schemas.microsoft.com/office/drawing/2014/main" id="{0DCBD7D8-0ADD-5542-9CE4-CD377AAB9C5B}"/>
              </a:ext>
            </a:extLst>
          </p:cNvPr>
          <p:cNvSpPr/>
          <p:nvPr/>
        </p:nvSpPr>
        <p:spPr>
          <a:xfrm>
            <a:off x="7234212" y="2731585"/>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Triangle 34">
            <a:extLst>
              <a:ext uri="{FF2B5EF4-FFF2-40B4-BE49-F238E27FC236}">
                <a16:creationId xmlns:a16="http://schemas.microsoft.com/office/drawing/2014/main" id="{99A096DC-C570-1844-8D1C-ADD73B48A244}"/>
              </a:ext>
            </a:extLst>
          </p:cNvPr>
          <p:cNvSpPr/>
          <p:nvPr/>
        </p:nvSpPr>
        <p:spPr>
          <a:xfrm>
            <a:off x="7248741" y="3355363"/>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Triangle 35">
            <a:extLst>
              <a:ext uri="{FF2B5EF4-FFF2-40B4-BE49-F238E27FC236}">
                <a16:creationId xmlns:a16="http://schemas.microsoft.com/office/drawing/2014/main" id="{FB33549E-9D5A-D34D-B74D-5EB0E0016B2C}"/>
              </a:ext>
            </a:extLst>
          </p:cNvPr>
          <p:cNvSpPr/>
          <p:nvPr/>
        </p:nvSpPr>
        <p:spPr>
          <a:xfrm>
            <a:off x="7248741" y="3980461"/>
            <a:ext cx="621870" cy="480530"/>
          </a:xfrm>
          <a:prstGeom prst="triangl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0" name="TextBox 19">
            <a:extLst>
              <a:ext uri="{FF2B5EF4-FFF2-40B4-BE49-F238E27FC236}">
                <a16:creationId xmlns:a16="http://schemas.microsoft.com/office/drawing/2014/main" id="{A9E23D7D-C080-4948-B7E7-961A8E58B283}"/>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OWNER</a:t>
            </a:r>
          </a:p>
        </p:txBody>
      </p:sp>
      <p:sp>
        <p:nvSpPr>
          <p:cNvPr id="21" name="TextBox 20">
            <a:extLst>
              <a:ext uri="{FF2B5EF4-FFF2-40B4-BE49-F238E27FC236}">
                <a16:creationId xmlns:a16="http://schemas.microsoft.com/office/drawing/2014/main" id="{2F2D689D-2011-A34B-8790-43E692540F13}"/>
              </a:ext>
            </a:extLst>
          </p:cNvPr>
          <p:cNvSpPr txBox="1"/>
          <p:nvPr/>
        </p:nvSpPr>
        <p:spPr>
          <a:xfrm>
            <a:off x="1644002" y="2983424"/>
            <a:ext cx="4347665" cy="246221"/>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Which product management activities should a Product Owner perform?</a:t>
            </a:r>
            <a:endParaRPr lang="en-NL" sz="1000" dirty="0">
              <a:solidFill>
                <a:schemeClr val="bg1">
                  <a:lumMod val="50000"/>
                </a:schemeClr>
              </a:solidFill>
              <a:latin typeface="Ubuntu" panose="020B0504030602030204" pitchFamily="34" charset="0"/>
            </a:endParaRPr>
          </a:p>
        </p:txBody>
      </p:sp>
    </p:spTree>
    <p:extLst>
      <p:ext uri="{BB962C8B-B14F-4D97-AF65-F5344CB8AC3E}">
        <p14:creationId xmlns:p14="http://schemas.microsoft.com/office/powerpoint/2010/main" val="388047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44318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40039"/>
            <a:ext cx="5792732" cy="1746270"/>
            <a:chOff x="883471" y="1633490"/>
            <a:chExt cx="5792732" cy="1746270"/>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633490"/>
              <a:ext cx="5792732" cy="861774"/>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Inspect Metrics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756378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9022584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045954"/>
            <a:ext cx="5792732" cy="3085513"/>
            <a:chOff x="883471" y="759196"/>
            <a:chExt cx="5792732" cy="30855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Find a solution to reach the desired Outcome</a:t>
              </a:r>
            </a:p>
          </p:txBody>
        </p:sp>
        <p:sp>
          <p:nvSpPr>
            <p:cNvPr id="10" name="Diamond 9">
              <a:extLst>
                <a:ext uri="{FF2B5EF4-FFF2-40B4-BE49-F238E27FC236}">
                  <a16:creationId xmlns:a16="http://schemas.microsoft.com/office/drawing/2014/main" id="{3466022B-B59D-5D40-9FFA-D5042480CDB9}"/>
                </a:ext>
              </a:extLst>
            </p:cNvPr>
            <p:cNvSpPr/>
            <p:nvPr/>
          </p:nvSpPr>
          <p:spPr>
            <a:xfrm>
              <a:off x="2839410" y="32945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489244"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39078" y="32847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6679446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4017495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649705" y="861471"/>
            <a:ext cx="6264442" cy="3174013"/>
            <a:chOff x="883471" y="759196"/>
            <a:chExt cx="5792732" cy="317401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3170099"/>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Host Product Backlog refinement sessions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8301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7324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81605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27820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393648"/>
            <a:ext cx="5792732" cy="2540354"/>
            <a:chOff x="883471" y="839406"/>
            <a:chExt cx="5792732" cy="254035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83940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Design an </a:t>
              </a:r>
              <a:br>
                <a:rPr lang="en-NL" sz="5000" b="1" dirty="0">
                  <a:solidFill>
                    <a:schemeClr val="bg1"/>
                  </a:solidFill>
                  <a:latin typeface="Ubuntu" panose="020B0504030602030204" pitchFamily="34" charset="0"/>
                </a:rPr>
              </a:br>
              <a:r>
                <a:rPr lang="en-NL" sz="5000" b="1" dirty="0">
                  <a:solidFill>
                    <a:schemeClr val="bg1"/>
                  </a:solidFill>
                  <a:latin typeface="Ubuntu" panose="020B0504030602030204" pitchFamily="34" charset="0"/>
                </a:rPr>
                <a:t>A/B test plan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12488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8614861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65922"/>
            <a:ext cx="5792732" cy="2395805"/>
            <a:chOff x="883471" y="983955"/>
            <a:chExt cx="5792732" cy="2395805"/>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983955"/>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Perform market research</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81038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599894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5471865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0" y="1439112"/>
            <a:ext cx="5792732" cy="2449426"/>
            <a:chOff x="883470" y="930334"/>
            <a:chExt cx="5792732" cy="2449426"/>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930334"/>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Negotiate a supplier contract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0821784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71956235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1832012"/>
            <a:ext cx="5792732" cy="1650023"/>
            <a:chOff x="883471" y="1729737"/>
            <a:chExt cx="5792732" cy="16500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1729737"/>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Purchase hardware</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01051319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216264064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3145423"/>
            <a:chOff x="883471" y="759196"/>
            <a:chExt cx="5792732" cy="3145423"/>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2400657"/>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Investigate a new product proposition</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3354429"/>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3344657"/>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3495053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7056132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1"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financial reports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0563395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090169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Analyse</a:t>
              </a:r>
            </a:p>
            <a:p>
              <a:pPr algn="ctr"/>
              <a:r>
                <a:rPr lang="en-NL" sz="5000" b="1" dirty="0">
                  <a:solidFill>
                    <a:schemeClr val="bg1"/>
                  </a:solidFill>
                  <a:latin typeface="Ubuntu" panose="020B0504030602030204" pitchFamily="34" charset="0"/>
                </a:rPr>
                <a:t>competitors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48965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3240-90A9-2045-9B24-092DEDC3A4FB}"/>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EE6F52F0-3A96-5E4D-B754-B812A863C0BF}"/>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C878E023-EBA1-A649-9F84-9426DC737CAD}"/>
              </a:ext>
            </a:extLst>
          </p:cNvPr>
          <p:cNvSpPr/>
          <p:nvPr/>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5" name="Rectangle 4">
            <a:extLst>
              <a:ext uri="{FF2B5EF4-FFF2-40B4-BE49-F238E27FC236}">
                <a16:creationId xmlns:a16="http://schemas.microsoft.com/office/drawing/2014/main" id="{1F46A24F-F843-6F43-B798-8E0A66AEBE9A}"/>
              </a:ext>
            </a:extLst>
          </p:cNvPr>
          <p:cNvSpPr/>
          <p:nvPr/>
        </p:nvSpPr>
        <p:spPr>
          <a:xfrm>
            <a:off x="654576" y="629685"/>
            <a:ext cx="6326488" cy="3992292"/>
          </a:xfrm>
          <a:prstGeom prst="rect">
            <a:avLst/>
          </a:prstGeom>
          <a:blipFill>
            <a:blip r:embed="rId2"/>
            <a:stretch>
              <a:fillRect/>
            </a:stretch>
          </a:blipFill>
          <a:ln w="381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8" name="TextBox 7">
            <a:extLst>
              <a:ext uri="{FF2B5EF4-FFF2-40B4-BE49-F238E27FC236}">
                <a16:creationId xmlns:a16="http://schemas.microsoft.com/office/drawing/2014/main" id="{ED283D89-81C5-A942-931B-F37B88051625}"/>
              </a:ext>
            </a:extLst>
          </p:cNvPr>
          <p:cNvSpPr txBox="1"/>
          <p:nvPr/>
        </p:nvSpPr>
        <p:spPr>
          <a:xfrm>
            <a:off x="1351074" y="2992265"/>
            <a:ext cx="5057795" cy="400110"/>
          </a:xfrm>
          <a:prstGeom prst="rect">
            <a:avLst/>
          </a:prstGeom>
          <a:noFill/>
        </p:spPr>
        <p:txBody>
          <a:bodyPr wrap="none" rtlCol="0">
            <a:spAutoFit/>
          </a:bodyPr>
          <a:lstStyle/>
          <a:p>
            <a:pPr algn="ctr"/>
            <a:r>
              <a:rPr lang="en-GB" sz="1000" dirty="0">
                <a:solidFill>
                  <a:schemeClr val="bg1">
                    <a:lumMod val="50000"/>
                  </a:schemeClr>
                </a:solidFill>
                <a:latin typeface="Ubuntu" panose="020B0504030602030204" pitchFamily="34" charset="0"/>
              </a:rPr>
              <a:t>Having product management activities that cannot be picked up by the Scrum Team?</a:t>
            </a:r>
            <a:br>
              <a:rPr lang="en-GB" sz="1000" dirty="0">
                <a:solidFill>
                  <a:schemeClr val="bg1">
                    <a:lumMod val="50000"/>
                  </a:schemeClr>
                </a:solidFill>
                <a:latin typeface="Ubuntu" panose="020B0504030602030204" pitchFamily="34" charset="0"/>
              </a:rPr>
            </a:br>
            <a:r>
              <a:rPr lang="en-GB" sz="1000" dirty="0">
                <a:solidFill>
                  <a:schemeClr val="bg1">
                    <a:lumMod val="50000"/>
                  </a:schemeClr>
                </a:solidFill>
                <a:latin typeface="Ubuntu" panose="020B0504030602030204" pitchFamily="34" charset="0"/>
              </a:rPr>
              <a:t>Have a look around and see how you can be helped by experts outside of the team.</a:t>
            </a:r>
          </a:p>
        </p:txBody>
      </p:sp>
      <p:sp>
        <p:nvSpPr>
          <p:cNvPr id="24" name="Hexagon 23">
            <a:extLst>
              <a:ext uri="{FF2B5EF4-FFF2-40B4-BE49-F238E27FC236}">
                <a16:creationId xmlns:a16="http://schemas.microsoft.com/office/drawing/2014/main" id="{B77BC908-5A71-5648-86F4-1DD501B1A47A}"/>
              </a:ext>
            </a:extLst>
          </p:cNvPr>
          <p:cNvSpPr/>
          <p:nvPr/>
        </p:nvSpPr>
        <p:spPr>
          <a:xfrm>
            <a:off x="-263472"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Hexagon 24">
            <a:extLst>
              <a:ext uri="{FF2B5EF4-FFF2-40B4-BE49-F238E27FC236}">
                <a16:creationId xmlns:a16="http://schemas.microsoft.com/office/drawing/2014/main" id="{CA52172E-44FE-964B-8A80-395B31A859C7}"/>
              </a:ext>
            </a:extLst>
          </p:cNvPr>
          <p:cNvSpPr/>
          <p:nvPr/>
        </p:nvSpPr>
        <p:spPr>
          <a:xfrm>
            <a:off x="-267574"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Hexagon 25">
            <a:extLst>
              <a:ext uri="{FF2B5EF4-FFF2-40B4-BE49-F238E27FC236}">
                <a16:creationId xmlns:a16="http://schemas.microsoft.com/office/drawing/2014/main" id="{08EC8FA2-7049-534E-A372-EC6A91A4CE79}"/>
              </a:ext>
            </a:extLst>
          </p:cNvPr>
          <p:cNvSpPr/>
          <p:nvPr/>
        </p:nvSpPr>
        <p:spPr>
          <a:xfrm>
            <a:off x="-267574"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Hexagon 26">
            <a:extLst>
              <a:ext uri="{FF2B5EF4-FFF2-40B4-BE49-F238E27FC236}">
                <a16:creationId xmlns:a16="http://schemas.microsoft.com/office/drawing/2014/main" id="{718BA15D-DE98-8D43-9A3F-36F37A37AF2D}"/>
              </a:ext>
            </a:extLst>
          </p:cNvPr>
          <p:cNvSpPr/>
          <p:nvPr/>
        </p:nvSpPr>
        <p:spPr>
          <a:xfrm>
            <a:off x="-271676"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Hexagon 27">
            <a:extLst>
              <a:ext uri="{FF2B5EF4-FFF2-40B4-BE49-F238E27FC236}">
                <a16:creationId xmlns:a16="http://schemas.microsoft.com/office/drawing/2014/main" id="{5EF61F84-17B4-324C-9CD3-E07B3D18F12C}"/>
              </a:ext>
            </a:extLst>
          </p:cNvPr>
          <p:cNvSpPr/>
          <p:nvPr/>
        </p:nvSpPr>
        <p:spPr>
          <a:xfrm>
            <a:off x="-269625"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Hexagon 28">
            <a:extLst>
              <a:ext uri="{FF2B5EF4-FFF2-40B4-BE49-F238E27FC236}">
                <a16:creationId xmlns:a16="http://schemas.microsoft.com/office/drawing/2014/main" id="{6099D7E0-C13A-7847-84ED-EA0C5524E554}"/>
              </a:ext>
            </a:extLst>
          </p:cNvPr>
          <p:cNvSpPr/>
          <p:nvPr/>
        </p:nvSpPr>
        <p:spPr>
          <a:xfrm>
            <a:off x="-273727"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0" name="Hexagon 29">
            <a:extLst>
              <a:ext uri="{FF2B5EF4-FFF2-40B4-BE49-F238E27FC236}">
                <a16:creationId xmlns:a16="http://schemas.microsoft.com/office/drawing/2014/main" id="{920910FA-5581-F04C-9A39-2A4938FE8099}"/>
              </a:ext>
            </a:extLst>
          </p:cNvPr>
          <p:cNvSpPr/>
          <p:nvPr/>
        </p:nvSpPr>
        <p:spPr>
          <a:xfrm>
            <a:off x="-263472"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1" name="Hexagon 30">
            <a:extLst>
              <a:ext uri="{FF2B5EF4-FFF2-40B4-BE49-F238E27FC236}">
                <a16:creationId xmlns:a16="http://schemas.microsoft.com/office/drawing/2014/main" id="{8BBDE08F-BA25-4943-9CD6-08F91133CB36}"/>
              </a:ext>
            </a:extLst>
          </p:cNvPr>
          <p:cNvSpPr/>
          <p:nvPr/>
        </p:nvSpPr>
        <p:spPr>
          <a:xfrm>
            <a:off x="7276165" y="88758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Hexagon 31">
            <a:extLst>
              <a:ext uri="{FF2B5EF4-FFF2-40B4-BE49-F238E27FC236}">
                <a16:creationId xmlns:a16="http://schemas.microsoft.com/office/drawing/2014/main" id="{1FBA123F-FD40-8849-9469-AF75E6B929B7}"/>
              </a:ext>
            </a:extLst>
          </p:cNvPr>
          <p:cNvSpPr/>
          <p:nvPr/>
        </p:nvSpPr>
        <p:spPr>
          <a:xfrm>
            <a:off x="7272063" y="140246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Hexagon 32">
            <a:extLst>
              <a:ext uri="{FF2B5EF4-FFF2-40B4-BE49-F238E27FC236}">
                <a16:creationId xmlns:a16="http://schemas.microsoft.com/office/drawing/2014/main" id="{A5F73996-9447-1848-B658-78DFF6A9C779}"/>
              </a:ext>
            </a:extLst>
          </p:cNvPr>
          <p:cNvSpPr/>
          <p:nvPr/>
        </p:nvSpPr>
        <p:spPr>
          <a:xfrm>
            <a:off x="7272063" y="1917347"/>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4" name="Hexagon 33">
            <a:extLst>
              <a:ext uri="{FF2B5EF4-FFF2-40B4-BE49-F238E27FC236}">
                <a16:creationId xmlns:a16="http://schemas.microsoft.com/office/drawing/2014/main" id="{275693F2-68C2-3E4F-BA5E-B253F0E64904}"/>
              </a:ext>
            </a:extLst>
          </p:cNvPr>
          <p:cNvSpPr/>
          <p:nvPr/>
        </p:nvSpPr>
        <p:spPr>
          <a:xfrm>
            <a:off x="7267961" y="2432230"/>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Hexagon 34">
            <a:extLst>
              <a:ext uri="{FF2B5EF4-FFF2-40B4-BE49-F238E27FC236}">
                <a16:creationId xmlns:a16="http://schemas.microsoft.com/office/drawing/2014/main" id="{0037A2A0-8D75-B940-835C-26E592882C69}"/>
              </a:ext>
            </a:extLst>
          </p:cNvPr>
          <p:cNvSpPr/>
          <p:nvPr/>
        </p:nvSpPr>
        <p:spPr>
          <a:xfrm>
            <a:off x="7270012" y="2949651"/>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Hexagon 35">
            <a:extLst>
              <a:ext uri="{FF2B5EF4-FFF2-40B4-BE49-F238E27FC236}">
                <a16:creationId xmlns:a16="http://schemas.microsoft.com/office/drawing/2014/main" id="{34ABA7B3-653A-E24D-B127-F6F5AEBE2C7B}"/>
              </a:ext>
            </a:extLst>
          </p:cNvPr>
          <p:cNvSpPr/>
          <p:nvPr/>
        </p:nvSpPr>
        <p:spPr>
          <a:xfrm>
            <a:off x="7265910" y="3464534"/>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Hexagon 36">
            <a:extLst>
              <a:ext uri="{FF2B5EF4-FFF2-40B4-BE49-F238E27FC236}">
                <a16:creationId xmlns:a16="http://schemas.microsoft.com/office/drawing/2014/main" id="{980F8705-E6AE-3E4B-9146-F98BFFE8E753}"/>
              </a:ext>
            </a:extLst>
          </p:cNvPr>
          <p:cNvSpPr/>
          <p:nvPr/>
        </p:nvSpPr>
        <p:spPr>
          <a:xfrm>
            <a:off x="7276165" y="3976879"/>
            <a:ext cx="526943" cy="425834"/>
          </a:xfrm>
          <a:prstGeom prst="hexagon">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TextBox 22">
            <a:extLst>
              <a:ext uri="{FF2B5EF4-FFF2-40B4-BE49-F238E27FC236}">
                <a16:creationId xmlns:a16="http://schemas.microsoft.com/office/drawing/2014/main" id="{DF43FD05-08CD-A441-A8C5-C5782B2BA0E1}"/>
              </a:ext>
            </a:extLst>
          </p:cNvPr>
          <p:cNvSpPr txBox="1"/>
          <p:nvPr/>
        </p:nvSpPr>
        <p:spPr>
          <a:xfrm>
            <a:off x="1054151" y="1964111"/>
            <a:ext cx="5451371" cy="1323439"/>
          </a:xfrm>
          <a:prstGeom prst="rect">
            <a:avLst/>
          </a:prstGeom>
          <a:noFill/>
        </p:spPr>
        <p:txBody>
          <a:bodyPr wrap="square" rtlCol="0">
            <a:spAutoFit/>
          </a:bodyPr>
          <a:lstStyle/>
          <a:p>
            <a:pPr algn="ctr"/>
            <a:r>
              <a:rPr lang="en-NL" sz="8000" dirty="0">
                <a:latin typeface="Marvel" pitchFamily="2" charset="0"/>
              </a:rPr>
              <a:t>PRODUCT TEAM</a:t>
            </a:r>
          </a:p>
        </p:txBody>
      </p:sp>
    </p:spTree>
    <p:extLst>
      <p:ext uri="{BB962C8B-B14F-4D97-AF65-F5344CB8AC3E}">
        <p14:creationId xmlns:p14="http://schemas.microsoft.com/office/powerpoint/2010/main" val="38631893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41019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Create the </a:t>
              </a:r>
            </a:p>
            <a:p>
              <a:pPr algn="ctr"/>
              <a:r>
                <a:rPr lang="en-NL" sz="5000" b="1" dirty="0">
                  <a:solidFill>
                    <a:schemeClr val="bg1"/>
                  </a:solidFill>
                  <a:latin typeface="Ubuntu" panose="020B0504030602030204" pitchFamily="34" charset="0"/>
                </a:rPr>
                <a:t>Product Goal</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20800036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06747270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Plan marketing activities</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122641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98081490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945176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34276791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502616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0111118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E1C15D69-EE8D-4E47-B2D2-A1EA5AB5FCAA}"/>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grpSp>
        <p:nvGrpSpPr>
          <p:cNvPr id="2" name="Group 1">
            <a:extLst>
              <a:ext uri="{FF2B5EF4-FFF2-40B4-BE49-F238E27FC236}">
                <a16:creationId xmlns:a16="http://schemas.microsoft.com/office/drawing/2014/main" id="{FF010C57-26BD-DB4B-947A-822BA9E33CAE}"/>
              </a:ext>
            </a:extLst>
          </p:cNvPr>
          <p:cNvGrpSpPr/>
          <p:nvPr/>
        </p:nvGrpSpPr>
        <p:grpSpPr>
          <a:xfrm>
            <a:off x="883471" y="861471"/>
            <a:ext cx="5792732" cy="2620564"/>
            <a:chOff x="883471" y="759196"/>
            <a:chExt cx="5792732" cy="2620564"/>
          </a:xfrm>
        </p:grpSpPr>
        <p:sp>
          <p:nvSpPr>
            <p:cNvPr id="6" name="TextBox 5">
              <a:extLst>
                <a:ext uri="{FF2B5EF4-FFF2-40B4-BE49-F238E27FC236}">
                  <a16:creationId xmlns:a16="http://schemas.microsoft.com/office/drawing/2014/main" id="{009EAD6C-D563-D744-AFCA-AE8CA95E6630}"/>
                </a:ext>
              </a:extLst>
            </p:cNvPr>
            <p:cNvSpPr txBox="1"/>
            <p:nvPr/>
          </p:nvSpPr>
          <p:spPr>
            <a:xfrm>
              <a:off x="883471" y="759196"/>
              <a:ext cx="5792732" cy="1631216"/>
            </a:xfrm>
            <a:prstGeom prst="rect">
              <a:avLst/>
            </a:prstGeom>
            <a:noFill/>
          </p:spPr>
          <p:txBody>
            <a:bodyPr wrap="square" rtlCol="0">
              <a:spAutoFit/>
            </a:bodyPr>
            <a:lstStyle/>
            <a:p>
              <a:pPr algn="ctr"/>
              <a:endParaRPr lang="en-NL" sz="5000" b="1" dirty="0">
                <a:solidFill>
                  <a:schemeClr val="bg1"/>
                </a:solidFill>
                <a:latin typeface="Ubuntu" panose="020B0504030602030204" pitchFamily="34" charset="0"/>
              </a:endParaRPr>
            </a:p>
            <a:p>
              <a:pPr algn="ctr"/>
              <a:r>
                <a:rPr lang="en-NL" sz="5000" b="1" dirty="0">
                  <a:solidFill>
                    <a:schemeClr val="bg1"/>
                  </a:solidFill>
                  <a:latin typeface="Ubuntu" panose="020B0504030602030204" pitchFamily="34" charset="0"/>
                </a:rPr>
                <a:t>……………..…</a:t>
              </a:r>
            </a:p>
          </p:txBody>
        </p:sp>
        <p:sp>
          <p:nvSpPr>
            <p:cNvPr id="10" name="Diamond 9">
              <a:extLst>
                <a:ext uri="{FF2B5EF4-FFF2-40B4-BE49-F238E27FC236}">
                  <a16:creationId xmlns:a16="http://schemas.microsoft.com/office/drawing/2014/main" id="{3466022B-B59D-5D40-9FFA-D5042480CDB9}"/>
                </a:ext>
              </a:extLst>
            </p:cNvPr>
            <p:cNvSpPr/>
            <p:nvPr/>
          </p:nvSpPr>
          <p:spPr>
            <a:xfrm>
              <a:off x="2854908" y="2829570"/>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1C11A552-9FE6-184A-92C5-D74873BC4D00}"/>
                </a:ext>
              </a:extLst>
            </p:cNvPr>
            <p:cNvSpPr/>
            <p:nvPr/>
          </p:nvSpPr>
          <p:spPr>
            <a:xfrm>
              <a:off x="3504742"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Diamond 11">
              <a:extLst>
                <a:ext uri="{FF2B5EF4-FFF2-40B4-BE49-F238E27FC236}">
                  <a16:creationId xmlns:a16="http://schemas.microsoft.com/office/drawing/2014/main" id="{6DDADB0A-BEFC-D546-8C37-35D771104043}"/>
                </a:ext>
              </a:extLst>
            </p:cNvPr>
            <p:cNvSpPr/>
            <p:nvPr/>
          </p:nvSpPr>
          <p:spPr>
            <a:xfrm>
              <a:off x="4154576" y="281979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349466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11843288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F3DA-1D3D-E743-8E21-6B353B4D96A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0A525DA-CA85-AD48-8A85-52A75E1E5317}"/>
              </a:ext>
            </a:extLst>
          </p:cNvPr>
          <p:cNvSpPr>
            <a:spLocks noGrp="1"/>
          </p:cNvSpPr>
          <p:nvPr>
            <p:ph idx="1"/>
          </p:nvPr>
        </p:nvSpPr>
        <p:spPr/>
        <p:txBody>
          <a:bodyPr/>
          <a:lstStyle/>
          <a:p>
            <a:endParaRPr lang="en-NL"/>
          </a:p>
        </p:txBody>
      </p:sp>
      <p:sp>
        <p:nvSpPr>
          <p:cNvPr id="4" name="Rounded Rectangle 3">
            <a:extLst>
              <a:ext uri="{FF2B5EF4-FFF2-40B4-BE49-F238E27FC236}">
                <a16:creationId xmlns:a16="http://schemas.microsoft.com/office/drawing/2014/main" id="{6B890BB6-3544-1A4E-A833-93135A597BB4}"/>
              </a:ext>
            </a:extLst>
          </p:cNvPr>
          <p:cNvSpPr/>
          <p:nvPr/>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descr="A picture containing food, drawing&#10;&#10;Description automatically generated">
            <a:extLst>
              <a:ext uri="{FF2B5EF4-FFF2-40B4-BE49-F238E27FC236}">
                <a16:creationId xmlns:a16="http://schemas.microsoft.com/office/drawing/2014/main" id="{27611709-3190-2A4B-BCE4-4D329000A8EB}"/>
              </a:ext>
            </a:extLst>
          </p:cNvPr>
          <p:cNvPicPr>
            <a:picLocks noChangeAspect="1"/>
          </p:cNvPicPr>
          <p:nvPr/>
        </p:nvPicPr>
        <p:blipFill>
          <a:blip r:embed="rId3"/>
          <a:stretch>
            <a:fillRect/>
          </a:stretch>
        </p:blipFill>
        <p:spPr>
          <a:xfrm>
            <a:off x="350837" y="-765175"/>
            <a:ext cx="6858000" cy="6858000"/>
          </a:xfrm>
          <a:prstGeom prst="rect">
            <a:avLst/>
          </a:prstGeom>
        </p:spPr>
      </p:pic>
    </p:spTree>
    <p:extLst>
      <p:ext uri="{BB962C8B-B14F-4D97-AF65-F5344CB8AC3E}">
        <p14:creationId xmlns:p14="http://schemas.microsoft.com/office/powerpoint/2010/main" val="347065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B3DC599D-AD1B-104D-B158-5C2A6823AC16}"/>
              </a:ext>
            </a:extLst>
          </p:cNvPr>
          <p:cNvSpPr/>
          <p:nvPr/>
        </p:nvSpPr>
        <p:spPr>
          <a:xfrm>
            <a:off x="0" y="0"/>
            <a:ext cx="7559675" cy="53276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nvGrpSpPr>
          <p:cNvPr id="2" name="Group 1">
            <a:extLst>
              <a:ext uri="{FF2B5EF4-FFF2-40B4-BE49-F238E27FC236}">
                <a16:creationId xmlns:a16="http://schemas.microsoft.com/office/drawing/2014/main" id="{BDA5F8CB-036D-9743-A7BD-A80CEEF2B324}"/>
              </a:ext>
            </a:extLst>
          </p:cNvPr>
          <p:cNvGrpSpPr/>
          <p:nvPr/>
        </p:nvGrpSpPr>
        <p:grpSpPr>
          <a:xfrm>
            <a:off x="883471" y="1432609"/>
            <a:ext cx="5792732" cy="2462432"/>
            <a:chOff x="883470" y="1304786"/>
            <a:chExt cx="5792732" cy="2462432"/>
          </a:xfrm>
        </p:grpSpPr>
        <p:sp>
          <p:nvSpPr>
            <p:cNvPr id="6" name="TextBox 5">
              <a:extLst>
                <a:ext uri="{FF2B5EF4-FFF2-40B4-BE49-F238E27FC236}">
                  <a16:creationId xmlns:a16="http://schemas.microsoft.com/office/drawing/2014/main" id="{009EAD6C-D563-D744-AFCA-AE8CA95E6630}"/>
                </a:ext>
              </a:extLst>
            </p:cNvPr>
            <p:cNvSpPr txBox="1"/>
            <p:nvPr/>
          </p:nvSpPr>
          <p:spPr>
            <a:xfrm>
              <a:off x="883470" y="1304786"/>
              <a:ext cx="5792732" cy="1631216"/>
            </a:xfrm>
            <a:prstGeom prst="rect">
              <a:avLst/>
            </a:prstGeom>
            <a:noFill/>
          </p:spPr>
          <p:txBody>
            <a:bodyPr wrap="square" rtlCol="0">
              <a:spAutoFit/>
            </a:bodyPr>
            <a:lstStyle/>
            <a:p>
              <a:pPr algn="ctr"/>
              <a:r>
                <a:rPr lang="en-NL" sz="5000" b="1" dirty="0">
                  <a:solidFill>
                    <a:schemeClr val="bg1"/>
                  </a:solidFill>
                  <a:latin typeface="Ubuntu" panose="020B0504030602030204" pitchFamily="34" charset="0"/>
                </a:rPr>
                <a:t>Propose a Sprint Goal</a:t>
              </a:r>
            </a:p>
          </p:txBody>
        </p:sp>
        <p:sp>
          <p:nvSpPr>
            <p:cNvPr id="4" name="Diamond 3">
              <a:extLst>
                <a:ext uri="{FF2B5EF4-FFF2-40B4-BE49-F238E27FC236}">
                  <a16:creationId xmlns:a16="http://schemas.microsoft.com/office/drawing/2014/main" id="{051C3047-504F-3547-A8E4-0B2C79E273A7}"/>
                </a:ext>
              </a:extLst>
            </p:cNvPr>
            <p:cNvSpPr/>
            <p:nvPr/>
          </p:nvSpPr>
          <p:spPr>
            <a:xfrm>
              <a:off x="2854907" y="3217028"/>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Diamond 9">
              <a:extLst>
                <a:ext uri="{FF2B5EF4-FFF2-40B4-BE49-F238E27FC236}">
                  <a16:creationId xmlns:a16="http://schemas.microsoft.com/office/drawing/2014/main" id="{EE16C122-E5C6-D745-83B9-33097BF32F37}"/>
                </a:ext>
              </a:extLst>
            </p:cNvPr>
            <p:cNvSpPr/>
            <p:nvPr/>
          </p:nvSpPr>
          <p:spPr>
            <a:xfrm>
              <a:off x="3504741"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1" name="Diamond 10">
              <a:extLst>
                <a:ext uri="{FF2B5EF4-FFF2-40B4-BE49-F238E27FC236}">
                  <a16:creationId xmlns:a16="http://schemas.microsoft.com/office/drawing/2014/main" id="{47027106-CBCD-0240-814A-4AC6C2EF40DD}"/>
                </a:ext>
              </a:extLst>
            </p:cNvPr>
            <p:cNvSpPr/>
            <p:nvPr/>
          </p:nvSpPr>
          <p:spPr>
            <a:xfrm>
              <a:off x="4154575" y="3207256"/>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4190060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372</TotalTime>
  <Words>634</Words>
  <Application>Microsoft Macintosh PowerPoint</Application>
  <PresentationFormat>Custom</PresentationFormat>
  <Paragraphs>78</Paragraphs>
  <Slides>80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80</vt:i4>
      </vt:variant>
    </vt:vector>
  </HeadingPairs>
  <TitlesOfParts>
    <vt:vector size="87" baseType="lpstr">
      <vt:lpstr>Calibri</vt:lpstr>
      <vt:lpstr>Marvel</vt:lpstr>
      <vt:lpstr>Arial</vt:lpstr>
      <vt:lpstr>Ubuntu</vt:lpstr>
      <vt:lpstr>Ubuntu Light</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Sjoerd Kranendonk</cp:lastModifiedBy>
  <cp:revision>249</cp:revision>
  <dcterms:created xsi:type="dcterms:W3CDTF">2020-03-02T18:23:14Z</dcterms:created>
  <dcterms:modified xsi:type="dcterms:W3CDTF">2021-05-23T18:33:06Z</dcterms:modified>
</cp:coreProperties>
</file>

<file path=docProps/thumbnail.jpeg>
</file>